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48"/>
  </p:notesMasterIdLst>
  <p:handoutMasterIdLst>
    <p:handoutMasterId r:id="rId49"/>
  </p:handoutMasterIdLst>
  <p:sldIdLst>
    <p:sldId id="259" r:id="rId2"/>
    <p:sldId id="302" r:id="rId3"/>
    <p:sldId id="311" r:id="rId4"/>
    <p:sldId id="297" r:id="rId5"/>
    <p:sldId id="310" r:id="rId6"/>
    <p:sldId id="298" r:id="rId7"/>
    <p:sldId id="299" r:id="rId8"/>
    <p:sldId id="307" r:id="rId9"/>
    <p:sldId id="308" r:id="rId10"/>
    <p:sldId id="257" r:id="rId11"/>
    <p:sldId id="260" r:id="rId12"/>
    <p:sldId id="312" r:id="rId13"/>
    <p:sldId id="321" r:id="rId14"/>
    <p:sldId id="331" r:id="rId15"/>
    <p:sldId id="326" r:id="rId16"/>
    <p:sldId id="263" r:id="rId17"/>
    <p:sldId id="264" r:id="rId18"/>
    <p:sldId id="325" r:id="rId19"/>
    <p:sldId id="279" r:id="rId20"/>
    <p:sldId id="303" r:id="rId21"/>
    <p:sldId id="306" r:id="rId22"/>
    <p:sldId id="305" r:id="rId23"/>
    <p:sldId id="319" r:id="rId24"/>
    <p:sldId id="266" r:id="rId25"/>
    <p:sldId id="281" r:id="rId26"/>
    <p:sldId id="316" r:id="rId27"/>
    <p:sldId id="317" r:id="rId28"/>
    <p:sldId id="318" r:id="rId29"/>
    <p:sldId id="283" r:id="rId30"/>
    <p:sldId id="320" r:id="rId31"/>
    <p:sldId id="284" r:id="rId32"/>
    <p:sldId id="286" r:id="rId33"/>
    <p:sldId id="292" r:id="rId34"/>
    <p:sldId id="262" r:id="rId35"/>
    <p:sldId id="285" r:id="rId36"/>
    <p:sldId id="288" r:id="rId37"/>
    <p:sldId id="287" r:id="rId38"/>
    <p:sldId id="330" r:id="rId39"/>
    <p:sldId id="329" r:id="rId40"/>
    <p:sldId id="328" r:id="rId41"/>
    <p:sldId id="293" r:id="rId42"/>
    <p:sldId id="315" r:id="rId43"/>
    <p:sldId id="322" r:id="rId44"/>
    <p:sldId id="323" r:id="rId45"/>
    <p:sldId id="261" r:id="rId46"/>
    <p:sldId id="301" r:id="rId47"/>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CF56"/>
    <a:srgbClr val="A0CF69"/>
    <a:srgbClr val="F36E53"/>
    <a:srgbClr val="D1D2D4"/>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3" autoAdjust="0"/>
    <p:restoredTop sz="71689" autoAdjust="0"/>
  </p:normalViewPr>
  <p:slideViewPr>
    <p:cSldViewPr>
      <p:cViewPr varScale="1">
        <p:scale>
          <a:sx n="49" d="100"/>
          <a:sy n="49" d="100"/>
        </p:scale>
        <p:origin x="1032" y="5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[ProviderPortalData_20150414.csv]Sheet1!PivotTable1</c:name>
    <c:fmtId val="8"/>
  </c:pivotSource>
  <c:chart>
    <c:autoTitleDeleted val="0"/>
    <c:pivotFmts>
      <c:pivotFmt>
        <c:idx val="0"/>
        <c:spPr>
          <a:solidFill>
            <a:schemeClr val="accent1"/>
          </a:solidFill>
          <a:ln>
            <a:noFill/>
          </a:ln>
          <a:effectLst/>
        </c:spPr>
        <c:marker>
          <c:symbol val="none"/>
        </c:marker>
      </c:pivotFmt>
      <c:pivotFmt>
        <c:idx val="1"/>
        <c:spPr>
          <a:solidFill>
            <a:schemeClr val="accent1"/>
          </a:solidFill>
          <a:ln>
            <a:noFill/>
          </a:ln>
          <a:effectLst/>
        </c:spPr>
        <c:marker>
          <c:symbol val="none"/>
        </c:marker>
      </c:pivotFmt>
      <c:pivotFmt>
        <c:idx val="2"/>
        <c:spPr>
          <a:solidFill>
            <a:schemeClr val="accent1"/>
          </a:solidFill>
          <a:ln>
            <a:noFill/>
          </a:ln>
          <a:effectLst/>
        </c:spPr>
        <c:marker>
          <c:symbol val="none"/>
        </c:marker>
      </c:pivotFmt>
      <c:pivotFmt>
        <c:idx val="3"/>
        <c:spPr>
          <a:solidFill>
            <a:schemeClr val="accent1"/>
          </a:solidFill>
          <a:ln>
            <a:noFill/>
          </a:ln>
          <a:effectLst/>
        </c:spPr>
        <c:marker>
          <c:symbol val="none"/>
        </c:marker>
      </c:pivotFmt>
      <c:pivotFmt>
        <c:idx val="4"/>
        <c:spPr>
          <a:solidFill>
            <a:schemeClr val="accent1"/>
          </a:solidFill>
          <a:ln>
            <a:noFill/>
          </a:ln>
          <a:effectLst/>
        </c:spPr>
        <c:marker>
          <c:symbol val="none"/>
        </c:marker>
      </c:pivotFmt>
      <c:pivotFmt>
        <c:idx val="5"/>
        <c:spPr>
          <a:solidFill>
            <a:schemeClr val="accent1"/>
          </a:solidFill>
          <a:ln>
            <a:noFill/>
          </a:ln>
          <a:effectLst/>
        </c:spPr>
        <c:marker>
          <c:symbol val="none"/>
        </c:marker>
      </c:pivotFmt>
      <c:pivotFmt>
        <c:idx val="6"/>
        <c:spPr>
          <a:solidFill>
            <a:schemeClr val="accent1"/>
          </a:solidFill>
          <a:ln>
            <a:noFill/>
          </a:ln>
          <a:effectLst/>
        </c:spPr>
        <c:marker>
          <c:symbol val="none"/>
        </c:marker>
      </c:pivotFmt>
      <c:pivotFmt>
        <c:idx val="7"/>
        <c:spPr>
          <a:solidFill>
            <a:schemeClr val="accent1"/>
          </a:solidFill>
          <a:ln>
            <a:noFill/>
          </a:ln>
          <a:effectLst/>
        </c:spPr>
        <c:marker>
          <c:symbol val="none"/>
        </c:marker>
      </c:pivotFmt>
      <c:pivotFmt>
        <c:idx val="8"/>
        <c:spPr>
          <a:solidFill>
            <a:schemeClr val="accent1"/>
          </a:solidFill>
          <a:ln>
            <a:noFill/>
          </a:ln>
          <a:effectLst/>
        </c:spPr>
        <c:marker>
          <c:symbol val="none"/>
        </c:marker>
      </c:pivotFmt>
      <c:pivotFmt>
        <c:idx val="9"/>
        <c:spPr>
          <a:solidFill>
            <a:schemeClr val="accent1"/>
          </a:solidFill>
          <a:ln>
            <a:noFill/>
          </a:ln>
          <a:effectLst/>
        </c:spPr>
        <c:marker>
          <c:symbol val="none"/>
        </c:marker>
      </c:pivotFmt>
      <c:pivotFmt>
        <c:idx val="10"/>
        <c:spPr>
          <a:solidFill>
            <a:schemeClr val="accent1"/>
          </a:solidFill>
          <a:ln>
            <a:noFill/>
          </a:ln>
          <a:effectLst/>
        </c:spPr>
        <c:marker>
          <c:symbol val="none"/>
        </c:marker>
      </c:pivotFmt>
      <c:pivotFmt>
        <c:idx val="11"/>
        <c:spPr>
          <a:solidFill>
            <a:schemeClr val="accent1"/>
          </a:solidFill>
          <a:ln>
            <a:noFill/>
          </a:ln>
          <a:effectLst/>
        </c:spPr>
        <c:marker>
          <c:symbol val="none"/>
        </c:marker>
      </c:pivotFmt>
      <c:pivotFmt>
        <c:idx val="12"/>
        <c:spPr>
          <a:solidFill>
            <a:schemeClr val="accent1"/>
          </a:solidFill>
          <a:ln>
            <a:noFill/>
          </a:ln>
          <a:effectLst/>
        </c:spPr>
        <c:marker>
          <c:symbol val="none"/>
        </c:marker>
      </c:pivotFmt>
      <c:pivotFmt>
        <c:idx val="13"/>
        <c:spPr>
          <a:solidFill>
            <a:schemeClr val="accent1"/>
          </a:solidFill>
          <a:ln>
            <a:noFill/>
          </a:ln>
          <a:effectLst/>
        </c:spPr>
        <c:marker>
          <c:symbol val="none"/>
        </c:marker>
      </c:pivotFmt>
      <c:pivotFmt>
        <c:idx val="14"/>
        <c:spPr>
          <a:solidFill>
            <a:schemeClr val="accent1"/>
          </a:solidFill>
          <a:ln>
            <a:noFill/>
          </a:ln>
          <a:effectLst/>
        </c:spPr>
        <c:marker>
          <c:symbol val="none"/>
        </c:marker>
      </c:pivotFmt>
      <c:pivotFmt>
        <c:idx val="15"/>
        <c:spPr>
          <a:solidFill>
            <a:schemeClr val="accent1"/>
          </a:solidFill>
          <a:ln>
            <a:noFill/>
          </a:ln>
          <a:effectLst/>
        </c:spPr>
        <c:marker>
          <c:symbol val="none"/>
        </c:marker>
      </c:pivotFmt>
      <c:pivotFmt>
        <c:idx val="16"/>
        <c:spPr>
          <a:solidFill>
            <a:schemeClr val="accent1"/>
          </a:solidFill>
          <a:ln>
            <a:noFill/>
          </a:ln>
          <a:effectLst/>
        </c:spPr>
        <c:marker>
          <c:symbol val="none"/>
        </c:marker>
      </c:pivotFmt>
      <c:pivotFmt>
        <c:idx val="17"/>
        <c:spPr>
          <a:solidFill>
            <a:schemeClr val="accent1"/>
          </a:solidFill>
          <a:ln>
            <a:noFill/>
          </a:ln>
          <a:effectLst/>
        </c:spPr>
        <c:marker>
          <c:symbol val="none"/>
        </c:marker>
      </c:pivotFmt>
      <c:pivotFmt>
        <c:idx val="18"/>
        <c:spPr>
          <a:solidFill>
            <a:schemeClr val="accent1"/>
          </a:solidFill>
          <a:ln>
            <a:noFill/>
          </a:ln>
          <a:effectLst/>
        </c:spPr>
        <c:marker>
          <c:symbol val="none"/>
        </c:marker>
      </c:pivotFmt>
      <c:pivotFmt>
        <c:idx val="19"/>
        <c:spPr>
          <a:solidFill>
            <a:schemeClr val="accent1"/>
          </a:solidFill>
          <a:ln>
            <a:noFill/>
          </a:ln>
          <a:effectLst/>
        </c:spPr>
        <c:marker>
          <c:symbol val="none"/>
        </c:marker>
      </c:pivotFmt>
      <c:pivotFmt>
        <c:idx val="20"/>
        <c:spPr>
          <a:solidFill>
            <a:schemeClr val="accent1"/>
          </a:solidFill>
          <a:ln>
            <a:noFill/>
          </a:ln>
          <a:effectLst/>
        </c:spPr>
        <c:marker>
          <c:symbol val="none"/>
        </c:marker>
      </c:pivotFmt>
      <c:pivotFmt>
        <c:idx val="21"/>
        <c:spPr>
          <a:solidFill>
            <a:schemeClr val="accent1"/>
          </a:solidFill>
          <a:ln>
            <a:noFill/>
          </a:ln>
          <a:effectLst/>
        </c:spPr>
        <c:marker>
          <c:symbol val="none"/>
        </c:marker>
      </c:pivotFmt>
      <c:pivotFmt>
        <c:idx val="22"/>
        <c:spPr>
          <a:solidFill>
            <a:schemeClr val="accent1"/>
          </a:solidFill>
          <a:ln>
            <a:noFill/>
          </a:ln>
          <a:effectLst/>
        </c:spPr>
        <c:marker>
          <c:symbol val="none"/>
        </c:marker>
      </c:pivotFmt>
      <c:pivotFmt>
        <c:idx val="23"/>
        <c:spPr>
          <a:solidFill>
            <a:schemeClr val="accent1"/>
          </a:solidFill>
          <a:ln>
            <a:noFill/>
          </a:ln>
          <a:effectLst/>
        </c:spPr>
        <c:marker>
          <c:symbol val="none"/>
        </c:marker>
      </c:pivotFmt>
      <c:pivotFmt>
        <c:idx val="24"/>
        <c:spPr>
          <a:solidFill>
            <a:schemeClr val="accent1"/>
          </a:solidFill>
          <a:ln>
            <a:noFill/>
          </a:ln>
          <a:effectLst/>
        </c:spPr>
        <c:marker>
          <c:symbol val="none"/>
        </c:marker>
      </c:pivotFmt>
      <c:pivotFmt>
        <c:idx val="25"/>
        <c:spPr>
          <a:solidFill>
            <a:schemeClr val="accent1"/>
          </a:solidFill>
          <a:ln>
            <a:noFill/>
          </a:ln>
          <a:effectLst/>
        </c:spPr>
        <c:marker>
          <c:symbol val="none"/>
        </c:marker>
      </c:pivotFmt>
      <c:pivotFmt>
        <c:idx val="26"/>
        <c:spPr>
          <a:solidFill>
            <a:schemeClr val="accent1"/>
          </a:solidFill>
          <a:ln>
            <a:noFill/>
          </a:ln>
          <a:effectLst/>
        </c:spPr>
        <c:marker>
          <c:symbol val="none"/>
        </c:marker>
      </c:pivotFmt>
      <c:pivotFmt>
        <c:idx val="27"/>
        <c:spPr>
          <a:solidFill>
            <a:schemeClr val="accent1"/>
          </a:solidFill>
          <a:ln>
            <a:noFill/>
          </a:ln>
          <a:effectLst/>
        </c:spPr>
        <c:marker>
          <c:symbol val="none"/>
        </c:marker>
      </c:pivotFmt>
      <c:pivotFmt>
        <c:idx val="28"/>
        <c:spPr>
          <a:solidFill>
            <a:schemeClr val="accent1"/>
          </a:solidFill>
          <a:ln>
            <a:noFill/>
          </a:ln>
          <a:effectLst/>
        </c:spPr>
        <c:marker>
          <c:symbol val="none"/>
        </c:marker>
      </c:pivotFmt>
      <c:pivotFmt>
        <c:idx val="29"/>
        <c:spPr>
          <a:solidFill>
            <a:schemeClr val="accent1"/>
          </a:solidFill>
          <a:ln>
            <a:noFill/>
          </a:ln>
          <a:effectLst/>
        </c:spPr>
        <c:marker>
          <c:symbol val="none"/>
        </c:marker>
      </c:pivotFmt>
      <c:pivotFmt>
        <c:idx val="30"/>
        <c:spPr>
          <a:solidFill>
            <a:schemeClr val="accent1"/>
          </a:solidFill>
          <a:ln>
            <a:noFill/>
          </a:ln>
          <a:effectLst/>
        </c:spPr>
        <c:marker>
          <c:symbol val="none"/>
        </c:marker>
      </c:pivotFmt>
      <c:pivotFmt>
        <c:idx val="31"/>
        <c:spPr>
          <a:solidFill>
            <a:schemeClr val="accent1"/>
          </a:solidFill>
          <a:ln>
            <a:noFill/>
          </a:ln>
          <a:effectLst/>
        </c:spPr>
        <c:marker>
          <c:symbol val="none"/>
        </c:marker>
      </c:pivotFmt>
      <c:pivotFmt>
        <c:idx val="32"/>
        <c:spPr>
          <a:solidFill>
            <a:schemeClr val="accent1"/>
          </a:solidFill>
          <a:ln>
            <a:noFill/>
          </a:ln>
          <a:effectLst/>
        </c:spPr>
        <c:marker>
          <c:symbol val="none"/>
        </c:marker>
      </c:pivotFmt>
      <c:pivotFmt>
        <c:idx val="33"/>
        <c:spPr>
          <a:solidFill>
            <a:schemeClr val="accent1"/>
          </a:solidFill>
          <a:ln>
            <a:noFill/>
          </a:ln>
          <a:effectLst/>
        </c:spPr>
        <c:marker>
          <c:symbol val="none"/>
        </c:marker>
      </c:pivotFmt>
      <c:pivotFmt>
        <c:idx val="34"/>
        <c:spPr>
          <a:solidFill>
            <a:schemeClr val="accent1"/>
          </a:solidFill>
          <a:ln>
            <a:noFill/>
          </a:ln>
          <a:effectLst/>
        </c:spPr>
        <c:marker>
          <c:symbol val="none"/>
        </c:marker>
      </c:pivotFmt>
      <c:pivotFmt>
        <c:idx val="35"/>
        <c:spPr>
          <a:solidFill>
            <a:schemeClr val="accent1"/>
          </a:solidFill>
          <a:ln>
            <a:noFill/>
          </a:ln>
          <a:effectLst/>
        </c:spPr>
        <c:marker>
          <c:symbol val="none"/>
        </c:marker>
      </c:pivotFmt>
      <c:pivotFmt>
        <c:idx val="36"/>
        <c:spPr>
          <a:solidFill>
            <a:schemeClr val="accent1"/>
          </a:solidFill>
          <a:ln>
            <a:noFill/>
          </a:ln>
          <a:effectLst/>
        </c:spPr>
        <c:marker>
          <c:symbol val="none"/>
        </c:marker>
      </c:pivotFmt>
      <c:pivotFmt>
        <c:idx val="37"/>
        <c:spPr>
          <a:solidFill>
            <a:schemeClr val="accent1"/>
          </a:solidFill>
          <a:ln>
            <a:noFill/>
          </a:ln>
          <a:effectLst/>
        </c:spPr>
        <c:marker>
          <c:symbol val="none"/>
        </c:marker>
      </c:pivotFmt>
      <c:pivotFmt>
        <c:idx val="38"/>
        <c:spPr>
          <a:solidFill>
            <a:schemeClr val="accent1"/>
          </a:solidFill>
          <a:ln>
            <a:noFill/>
          </a:ln>
          <a:effectLst/>
        </c:spPr>
        <c:marker>
          <c:symbol val="none"/>
        </c:marker>
      </c:pivotFmt>
      <c:pivotFmt>
        <c:idx val="39"/>
        <c:spPr>
          <a:solidFill>
            <a:schemeClr val="accent1"/>
          </a:solidFill>
          <a:ln>
            <a:noFill/>
          </a:ln>
          <a:effectLst/>
        </c:spPr>
        <c:marker>
          <c:symbol val="none"/>
        </c:marker>
      </c:pivotFmt>
      <c:pivotFmt>
        <c:idx val="40"/>
        <c:spPr>
          <a:solidFill>
            <a:schemeClr val="accent1"/>
          </a:solidFill>
          <a:ln>
            <a:noFill/>
          </a:ln>
          <a:effectLst/>
        </c:spPr>
        <c:marker>
          <c:symbol val="none"/>
        </c:marker>
      </c:pivotFmt>
      <c:pivotFmt>
        <c:idx val="41"/>
        <c:spPr>
          <a:solidFill>
            <a:schemeClr val="accent1"/>
          </a:solidFill>
          <a:ln>
            <a:noFill/>
          </a:ln>
          <a:effectLst/>
        </c:spPr>
        <c:marker>
          <c:symbol val="none"/>
        </c:marker>
      </c:pivotFmt>
      <c:pivotFmt>
        <c:idx val="42"/>
        <c:spPr>
          <a:solidFill>
            <a:schemeClr val="accent1"/>
          </a:solidFill>
          <a:ln>
            <a:noFill/>
          </a:ln>
          <a:effectLst/>
        </c:spPr>
        <c:marker>
          <c:symbol val="none"/>
        </c:marker>
      </c:pivotFmt>
      <c:pivotFmt>
        <c:idx val="43"/>
        <c:spPr>
          <a:solidFill>
            <a:schemeClr val="accent1"/>
          </a:solidFill>
          <a:ln>
            <a:noFill/>
          </a:ln>
          <a:effectLst/>
        </c:spPr>
        <c:marker>
          <c:symbol val="none"/>
        </c:marker>
      </c:pivotFmt>
    </c:pivotFmts>
    <c:plotArea>
      <c:layout/>
      <c:barChart>
        <c:barDir val="col"/>
        <c:grouping val="clustered"/>
        <c:varyColors val="0"/>
        <c:ser>
          <c:idx val="0"/>
          <c:order val="0"/>
          <c:tx>
            <c:strRef>
              <c:f>Sheet1!$B$3:$B$4</c:f>
              <c:strCache>
                <c:ptCount val="1"/>
                <c:pt idx="0">
                  <c:v>Cable Modem</c:v>
                </c:pt>
              </c:strCache>
            </c:strRef>
          </c:tx>
          <c:spPr>
            <a:solidFill>
              <a:schemeClr val="accent1"/>
            </a:solidFill>
            <a:ln>
              <a:noFill/>
            </a:ln>
            <a:effectLst/>
          </c:spPr>
          <c:invertIfNegative val="0"/>
          <c:cat>
            <c:strRef>
              <c:f>Sheet1!$A$5:$A$13</c:f>
              <c:strCache>
                <c:ptCount val="8"/>
                <c:pt idx="0">
                  <c:v>0</c:v>
                </c:pt>
                <c:pt idx="1">
                  <c:v>0.77</c:v>
                </c:pt>
                <c:pt idx="2">
                  <c:v>2</c:v>
                </c:pt>
                <c:pt idx="3">
                  <c:v>3.78</c:v>
                </c:pt>
                <c:pt idx="4">
                  <c:v>4</c:v>
                </c:pt>
                <c:pt idx="5">
                  <c:v>10</c:v>
                </c:pt>
                <c:pt idx="6">
                  <c:v>17.17</c:v>
                </c:pt>
                <c:pt idx="7">
                  <c:v>100</c:v>
                </c:pt>
              </c:strCache>
            </c:strRef>
          </c:cat>
          <c:val>
            <c:numRef>
              <c:f>Sheet1!$B$5:$B$13</c:f>
              <c:numCache>
                <c:formatCode>General</c:formatCode>
                <c:ptCount val="8"/>
                <c:pt idx="0">
                  <c:v>38</c:v>
                </c:pt>
                <c:pt idx="4">
                  <c:v>4</c:v>
                </c:pt>
                <c:pt idx="5">
                  <c:v>8</c:v>
                </c:pt>
              </c:numCache>
            </c:numRef>
          </c:val>
        </c:ser>
        <c:ser>
          <c:idx val="1"/>
          <c:order val="1"/>
          <c:tx>
            <c:strRef>
              <c:f>Sheet1!$C$3:$C$4</c:f>
              <c:strCache>
                <c:ptCount val="1"/>
                <c:pt idx="0">
                  <c:v>Dial-up</c:v>
                </c:pt>
              </c:strCache>
            </c:strRef>
          </c:tx>
          <c:spPr>
            <a:solidFill>
              <a:schemeClr val="accent2"/>
            </a:solidFill>
            <a:ln>
              <a:noFill/>
            </a:ln>
            <a:effectLst/>
          </c:spPr>
          <c:invertIfNegative val="0"/>
          <c:cat>
            <c:strRef>
              <c:f>Sheet1!$A$5:$A$13</c:f>
              <c:strCache>
                <c:ptCount val="8"/>
                <c:pt idx="0">
                  <c:v>0</c:v>
                </c:pt>
                <c:pt idx="1">
                  <c:v>0.77</c:v>
                </c:pt>
                <c:pt idx="2">
                  <c:v>2</c:v>
                </c:pt>
                <c:pt idx="3">
                  <c:v>3.78</c:v>
                </c:pt>
                <c:pt idx="4">
                  <c:v>4</c:v>
                </c:pt>
                <c:pt idx="5">
                  <c:v>10</c:v>
                </c:pt>
                <c:pt idx="6">
                  <c:v>17.17</c:v>
                </c:pt>
                <c:pt idx="7">
                  <c:v>100</c:v>
                </c:pt>
              </c:strCache>
            </c:strRef>
          </c:cat>
          <c:val>
            <c:numRef>
              <c:f>Sheet1!$C$5:$C$13</c:f>
              <c:numCache>
                <c:formatCode>General</c:formatCode>
                <c:ptCount val="8"/>
                <c:pt idx="0">
                  <c:v>2</c:v>
                </c:pt>
                <c:pt idx="1">
                  <c:v>1</c:v>
                </c:pt>
                <c:pt idx="2">
                  <c:v>7</c:v>
                </c:pt>
                <c:pt idx="4">
                  <c:v>3</c:v>
                </c:pt>
                <c:pt idx="5">
                  <c:v>4</c:v>
                </c:pt>
                <c:pt idx="7">
                  <c:v>3</c:v>
                </c:pt>
              </c:numCache>
            </c:numRef>
          </c:val>
        </c:ser>
        <c:ser>
          <c:idx val="2"/>
          <c:order val="2"/>
          <c:tx>
            <c:strRef>
              <c:f>Sheet1!$D$3:$D$4</c:f>
              <c:strCache>
                <c:ptCount val="1"/>
                <c:pt idx="0">
                  <c:v>Do Not Know</c:v>
                </c:pt>
              </c:strCache>
            </c:strRef>
          </c:tx>
          <c:spPr>
            <a:solidFill>
              <a:schemeClr val="accent3"/>
            </a:solidFill>
            <a:ln>
              <a:noFill/>
            </a:ln>
            <a:effectLst/>
          </c:spPr>
          <c:invertIfNegative val="0"/>
          <c:cat>
            <c:strRef>
              <c:f>Sheet1!$A$5:$A$13</c:f>
              <c:strCache>
                <c:ptCount val="8"/>
                <c:pt idx="0">
                  <c:v>0</c:v>
                </c:pt>
                <c:pt idx="1">
                  <c:v>0.77</c:v>
                </c:pt>
                <c:pt idx="2">
                  <c:v>2</c:v>
                </c:pt>
                <c:pt idx="3">
                  <c:v>3.78</c:v>
                </c:pt>
                <c:pt idx="4">
                  <c:v>4</c:v>
                </c:pt>
                <c:pt idx="5">
                  <c:v>10</c:v>
                </c:pt>
                <c:pt idx="6">
                  <c:v>17.17</c:v>
                </c:pt>
                <c:pt idx="7">
                  <c:v>100</c:v>
                </c:pt>
              </c:strCache>
            </c:strRef>
          </c:cat>
          <c:val>
            <c:numRef>
              <c:f>Sheet1!$D$5:$D$13</c:f>
              <c:numCache>
                <c:formatCode>General</c:formatCode>
                <c:ptCount val="8"/>
                <c:pt idx="0">
                  <c:v>8</c:v>
                </c:pt>
                <c:pt idx="2">
                  <c:v>1</c:v>
                </c:pt>
                <c:pt idx="5">
                  <c:v>1</c:v>
                </c:pt>
              </c:numCache>
            </c:numRef>
          </c:val>
        </c:ser>
        <c:ser>
          <c:idx val="3"/>
          <c:order val="3"/>
          <c:tx>
            <c:strRef>
              <c:f>Sheet1!$E$3:$E$4</c:f>
              <c:strCache>
                <c:ptCount val="1"/>
                <c:pt idx="0">
                  <c:v>DSL</c:v>
                </c:pt>
              </c:strCache>
            </c:strRef>
          </c:tx>
          <c:spPr>
            <a:solidFill>
              <a:schemeClr val="accent4"/>
            </a:solidFill>
            <a:ln>
              <a:noFill/>
            </a:ln>
            <a:effectLst/>
          </c:spPr>
          <c:invertIfNegative val="0"/>
          <c:cat>
            <c:strRef>
              <c:f>Sheet1!$A$5:$A$13</c:f>
              <c:strCache>
                <c:ptCount val="8"/>
                <c:pt idx="0">
                  <c:v>0</c:v>
                </c:pt>
                <c:pt idx="1">
                  <c:v>0.77</c:v>
                </c:pt>
                <c:pt idx="2">
                  <c:v>2</c:v>
                </c:pt>
                <c:pt idx="3">
                  <c:v>3.78</c:v>
                </c:pt>
                <c:pt idx="4">
                  <c:v>4</c:v>
                </c:pt>
                <c:pt idx="5">
                  <c:v>10</c:v>
                </c:pt>
                <c:pt idx="6">
                  <c:v>17.17</c:v>
                </c:pt>
                <c:pt idx="7">
                  <c:v>100</c:v>
                </c:pt>
              </c:strCache>
            </c:strRef>
          </c:cat>
          <c:val>
            <c:numRef>
              <c:f>Sheet1!$E$5:$E$13</c:f>
              <c:numCache>
                <c:formatCode>General</c:formatCode>
                <c:ptCount val="8"/>
                <c:pt idx="0">
                  <c:v>99</c:v>
                </c:pt>
                <c:pt idx="2">
                  <c:v>10</c:v>
                </c:pt>
                <c:pt idx="4">
                  <c:v>33</c:v>
                </c:pt>
                <c:pt idx="5">
                  <c:v>63</c:v>
                </c:pt>
                <c:pt idx="7">
                  <c:v>19</c:v>
                </c:pt>
              </c:numCache>
            </c:numRef>
          </c:val>
        </c:ser>
        <c:ser>
          <c:idx val="4"/>
          <c:order val="4"/>
          <c:tx>
            <c:strRef>
              <c:f>Sheet1!$F$3:$F$4</c:f>
              <c:strCache>
                <c:ptCount val="1"/>
                <c:pt idx="0">
                  <c:v>Fiber</c:v>
                </c:pt>
              </c:strCache>
            </c:strRef>
          </c:tx>
          <c:spPr>
            <a:solidFill>
              <a:schemeClr val="accent5"/>
            </a:solidFill>
            <a:ln>
              <a:noFill/>
            </a:ln>
            <a:effectLst/>
          </c:spPr>
          <c:invertIfNegative val="0"/>
          <c:cat>
            <c:strRef>
              <c:f>Sheet1!$A$5:$A$13</c:f>
              <c:strCache>
                <c:ptCount val="8"/>
                <c:pt idx="0">
                  <c:v>0</c:v>
                </c:pt>
                <c:pt idx="1">
                  <c:v>0.77</c:v>
                </c:pt>
                <c:pt idx="2">
                  <c:v>2</c:v>
                </c:pt>
                <c:pt idx="3">
                  <c:v>3.78</c:v>
                </c:pt>
                <c:pt idx="4">
                  <c:v>4</c:v>
                </c:pt>
                <c:pt idx="5">
                  <c:v>10</c:v>
                </c:pt>
                <c:pt idx="6">
                  <c:v>17.17</c:v>
                </c:pt>
                <c:pt idx="7">
                  <c:v>100</c:v>
                </c:pt>
              </c:strCache>
            </c:strRef>
          </c:cat>
          <c:val>
            <c:numRef>
              <c:f>Sheet1!$F$5:$F$13</c:f>
              <c:numCache>
                <c:formatCode>General</c:formatCode>
                <c:ptCount val="8"/>
                <c:pt idx="0">
                  <c:v>1</c:v>
                </c:pt>
              </c:numCache>
            </c:numRef>
          </c:val>
        </c:ser>
        <c:ser>
          <c:idx val="5"/>
          <c:order val="5"/>
          <c:tx>
            <c:strRef>
              <c:f>Sheet1!$G$3:$G$4</c:f>
              <c:strCache>
                <c:ptCount val="1"/>
                <c:pt idx="0">
                  <c:v>Fixed Wireless</c:v>
                </c:pt>
              </c:strCache>
            </c:strRef>
          </c:tx>
          <c:spPr>
            <a:solidFill>
              <a:schemeClr val="accent6"/>
            </a:solidFill>
            <a:ln>
              <a:noFill/>
            </a:ln>
            <a:effectLst/>
          </c:spPr>
          <c:invertIfNegative val="0"/>
          <c:cat>
            <c:strRef>
              <c:f>Sheet1!$A$5:$A$13</c:f>
              <c:strCache>
                <c:ptCount val="8"/>
                <c:pt idx="0">
                  <c:v>0</c:v>
                </c:pt>
                <c:pt idx="1">
                  <c:v>0.77</c:v>
                </c:pt>
                <c:pt idx="2">
                  <c:v>2</c:v>
                </c:pt>
                <c:pt idx="3">
                  <c:v>3.78</c:v>
                </c:pt>
                <c:pt idx="4">
                  <c:v>4</c:v>
                </c:pt>
                <c:pt idx="5">
                  <c:v>10</c:v>
                </c:pt>
                <c:pt idx="6">
                  <c:v>17.17</c:v>
                </c:pt>
                <c:pt idx="7">
                  <c:v>100</c:v>
                </c:pt>
              </c:strCache>
            </c:strRef>
          </c:cat>
          <c:val>
            <c:numRef>
              <c:f>Sheet1!$G$5:$G$13</c:f>
              <c:numCache>
                <c:formatCode>General</c:formatCode>
                <c:ptCount val="8"/>
                <c:pt idx="0">
                  <c:v>24</c:v>
                </c:pt>
                <c:pt idx="2">
                  <c:v>2</c:v>
                </c:pt>
                <c:pt idx="4">
                  <c:v>17</c:v>
                </c:pt>
                <c:pt idx="5">
                  <c:v>11</c:v>
                </c:pt>
                <c:pt idx="7">
                  <c:v>7</c:v>
                </c:pt>
              </c:numCache>
            </c:numRef>
          </c:val>
        </c:ser>
        <c:ser>
          <c:idx val="6"/>
          <c:order val="6"/>
          <c:tx>
            <c:strRef>
              <c:f>Sheet1!$H$3:$H$4</c:f>
              <c:strCache>
                <c:ptCount val="1"/>
                <c:pt idx="0">
                  <c:v>Landline/Phone Company</c:v>
                </c:pt>
              </c:strCache>
            </c:strRef>
          </c:tx>
          <c:spPr>
            <a:solidFill>
              <a:schemeClr val="accent1">
                <a:lumMod val="60000"/>
              </a:schemeClr>
            </a:solidFill>
            <a:ln>
              <a:noFill/>
            </a:ln>
            <a:effectLst/>
          </c:spPr>
          <c:invertIfNegative val="0"/>
          <c:cat>
            <c:strRef>
              <c:f>Sheet1!$A$5:$A$13</c:f>
              <c:strCache>
                <c:ptCount val="8"/>
                <c:pt idx="0">
                  <c:v>0</c:v>
                </c:pt>
                <c:pt idx="1">
                  <c:v>0.77</c:v>
                </c:pt>
                <c:pt idx="2">
                  <c:v>2</c:v>
                </c:pt>
                <c:pt idx="3">
                  <c:v>3.78</c:v>
                </c:pt>
                <c:pt idx="4">
                  <c:v>4</c:v>
                </c:pt>
                <c:pt idx="5">
                  <c:v>10</c:v>
                </c:pt>
                <c:pt idx="6">
                  <c:v>17.17</c:v>
                </c:pt>
                <c:pt idx="7">
                  <c:v>100</c:v>
                </c:pt>
              </c:strCache>
            </c:strRef>
          </c:cat>
          <c:val>
            <c:numRef>
              <c:f>Sheet1!$H$5:$H$13</c:f>
              <c:numCache>
                <c:formatCode>General</c:formatCode>
                <c:ptCount val="8"/>
                <c:pt idx="3">
                  <c:v>1</c:v>
                </c:pt>
                <c:pt idx="6">
                  <c:v>1</c:v>
                </c:pt>
              </c:numCache>
            </c:numRef>
          </c:val>
        </c:ser>
        <c:ser>
          <c:idx val="7"/>
          <c:order val="7"/>
          <c:tx>
            <c:strRef>
              <c:f>Sheet1!$I$3:$I$4</c:f>
              <c:strCache>
                <c:ptCount val="1"/>
                <c:pt idx="0">
                  <c:v>Mobile Wireless</c:v>
                </c:pt>
              </c:strCache>
            </c:strRef>
          </c:tx>
          <c:spPr>
            <a:solidFill>
              <a:schemeClr val="accent2">
                <a:lumMod val="60000"/>
              </a:schemeClr>
            </a:solidFill>
            <a:ln>
              <a:noFill/>
            </a:ln>
            <a:effectLst/>
          </c:spPr>
          <c:invertIfNegative val="0"/>
          <c:cat>
            <c:strRef>
              <c:f>Sheet1!$A$5:$A$13</c:f>
              <c:strCache>
                <c:ptCount val="8"/>
                <c:pt idx="0">
                  <c:v>0</c:v>
                </c:pt>
                <c:pt idx="1">
                  <c:v>0.77</c:v>
                </c:pt>
                <c:pt idx="2">
                  <c:v>2</c:v>
                </c:pt>
                <c:pt idx="3">
                  <c:v>3.78</c:v>
                </c:pt>
                <c:pt idx="4">
                  <c:v>4</c:v>
                </c:pt>
                <c:pt idx="5">
                  <c:v>10</c:v>
                </c:pt>
                <c:pt idx="6">
                  <c:v>17.17</c:v>
                </c:pt>
                <c:pt idx="7">
                  <c:v>100</c:v>
                </c:pt>
              </c:strCache>
            </c:strRef>
          </c:cat>
          <c:val>
            <c:numRef>
              <c:f>Sheet1!$I$5:$I$13</c:f>
              <c:numCache>
                <c:formatCode>General</c:formatCode>
                <c:ptCount val="8"/>
                <c:pt idx="0">
                  <c:v>24</c:v>
                </c:pt>
                <c:pt idx="2">
                  <c:v>7</c:v>
                </c:pt>
                <c:pt idx="4">
                  <c:v>21</c:v>
                </c:pt>
                <c:pt idx="5">
                  <c:v>20</c:v>
                </c:pt>
                <c:pt idx="7">
                  <c:v>10</c:v>
                </c:pt>
              </c:numCache>
            </c:numRef>
          </c:val>
        </c:ser>
        <c:ser>
          <c:idx val="8"/>
          <c:order val="8"/>
          <c:tx>
            <c:strRef>
              <c:f>Sheet1!$J$3:$J$4</c:f>
              <c:strCache>
                <c:ptCount val="1"/>
                <c:pt idx="0">
                  <c:v>Other</c:v>
                </c:pt>
              </c:strCache>
            </c:strRef>
          </c:tx>
          <c:spPr>
            <a:solidFill>
              <a:schemeClr val="accent3">
                <a:lumMod val="60000"/>
              </a:schemeClr>
            </a:solidFill>
            <a:ln>
              <a:noFill/>
            </a:ln>
            <a:effectLst/>
          </c:spPr>
          <c:invertIfNegative val="0"/>
          <c:cat>
            <c:strRef>
              <c:f>Sheet1!$A$5:$A$13</c:f>
              <c:strCache>
                <c:ptCount val="8"/>
                <c:pt idx="0">
                  <c:v>0</c:v>
                </c:pt>
                <c:pt idx="1">
                  <c:v>0.77</c:v>
                </c:pt>
                <c:pt idx="2">
                  <c:v>2</c:v>
                </c:pt>
                <c:pt idx="3">
                  <c:v>3.78</c:v>
                </c:pt>
                <c:pt idx="4">
                  <c:v>4</c:v>
                </c:pt>
                <c:pt idx="5">
                  <c:v>10</c:v>
                </c:pt>
                <c:pt idx="6">
                  <c:v>17.17</c:v>
                </c:pt>
                <c:pt idx="7">
                  <c:v>100</c:v>
                </c:pt>
              </c:strCache>
            </c:strRef>
          </c:cat>
          <c:val>
            <c:numRef>
              <c:f>Sheet1!$J$5:$J$13</c:f>
              <c:numCache>
                <c:formatCode>General</c:formatCode>
                <c:ptCount val="8"/>
                <c:pt idx="4">
                  <c:v>1</c:v>
                </c:pt>
                <c:pt idx="5">
                  <c:v>1</c:v>
                </c:pt>
                <c:pt idx="7">
                  <c:v>2</c:v>
                </c:pt>
              </c:numCache>
            </c:numRef>
          </c:val>
        </c:ser>
        <c:ser>
          <c:idx val="9"/>
          <c:order val="9"/>
          <c:tx>
            <c:strRef>
              <c:f>Sheet1!$K$3:$K$4</c:f>
              <c:strCache>
                <c:ptCount val="1"/>
                <c:pt idx="0">
                  <c:v>Satellite</c:v>
                </c:pt>
              </c:strCache>
            </c:strRef>
          </c:tx>
          <c:spPr>
            <a:solidFill>
              <a:schemeClr val="accent4">
                <a:lumMod val="60000"/>
              </a:schemeClr>
            </a:solidFill>
            <a:ln>
              <a:noFill/>
            </a:ln>
            <a:effectLst/>
          </c:spPr>
          <c:invertIfNegative val="0"/>
          <c:cat>
            <c:strRef>
              <c:f>Sheet1!$A$5:$A$13</c:f>
              <c:strCache>
                <c:ptCount val="8"/>
                <c:pt idx="0">
                  <c:v>0</c:v>
                </c:pt>
                <c:pt idx="1">
                  <c:v>0.77</c:v>
                </c:pt>
                <c:pt idx="2">
                  <c:v>2</c:v>
                </c:pt>
                <c:pt idx="3">
                  <c:v>3.78</c:v>
                </c:pt>
                <c:pt idx="4">
                  <c:v>4</c:v>
                </c:pt>
                <c:pt idx="5">
                  <c:v>10</c:v>
                </c:pt>
                <c:pt idx="6">
                  <c:v>17.17</c:v>
                </c:pt>
                <c:pt idx="7">
                  <c:v>100</c:v>
                </c:pt>
              </c:strCache>
            </c:strRef>
          </c:cat>
          <c:val>
            <c:numRef>
              <c:f>Sheet1!$K$5:$K$13</c:f>
              <c:numCache>
                <c:formatCode>General</c:formatCode>
                <c:ptCount val="8"/>
                <c:pt idx="0">
                  <c:v>23</c:v>
                </c:pt>
                <c:pt idx="2">
                  <c:v>5</c:v>
                </c:pt>
                <c:pt idx="4">
                  <c:v>18</c:v>
                </c:pt>
                <c:pt idx="5">
                  <c:v>26</c:v>
                </c:pt>
                <c:pt idx="7">
                  <c:v>11</c:v>
                </c:pt>
              </c:numCache>
            </c:numRef>
          </c:val>
        </c:ser>
        <c:ser>
          <c:idx val="10"/>
          <c:order val="10"/>
          <c:tx>
            <c:strRef>
              <c:f>Sheet1!$L$3:$L$4</c:f>
              <c:strCache>
                <c:ptCount val="1"/>
                <c:pt idx="0">
                  <c:v>(blank)</c:v>
                </c:pt>
              </c:strCache>
            </c:strRef>
          </c:tx>
          <c:spPr>
            <a:solidFill>
              <a:schemeClr val="accent5">
                <a:lumMod val="60000"/>
              </a:schemeClr>
            </a:solidFill>
            <a:ln>
              <a:noFill/>
            </a:ln>
            <a:effectLst/>
          </c:spPr>
          <c:invertIfNegative val="0"/>
          <c:cat>
            <c:strRef>
              <c:f>Sheet1!$A$5:$A$13</c:f>
              <c:strCache>
                <c:ptCount val="8"/>
                <c:pt idx="0">
                  <c:v>0</c:v>
                </c:pt>
                <c:pt idx="1">
                  <c:v>0.77</c:v>
                </c:pt>
                <c:pt idx="2">
                  <c:v>2</c:v>
                </c:pt>
                <c:pt idx="3">
                  <c:v>3.78</c:v>
                </c:pt>
                <c:pt idx="4">
                  <c:v>4</c:v>
                </c:pt>
                <c:pt idx="5">
                  <c:v>10</c:v>
                </c:pt>
                <c:pt idx="6">
                  <c:v>17.17</c:v>
                </c:pt>
                <c:pt idx="7">
                  <c:v>100</c:v>
                </c:pt>
              </c:strCache>
            </c:strRef>
          </c:cat>
          <c:val>
            <c:numRef>
              <c:f>Sheet1!$L$5:$L$13</c:f>
              <c:numCache>
                <c:formatCode>General</c:formatCode>
                <c:ptCount val="8"/>
                <c:pt idx="4">
                  <c:v>1</c:v>
                </c:pt>
              </c:numCache>
            </c:numRef>
          </c:val>
        </c:ser>
        <c:dLbls>
          <c:showLegendKey val="0"/>
          <c:showVal val="0"/>
          <c:showCatName val="0"/>
          <c:showSerName val="0"/>
          <c:showPercent val="0"/>
          <c:showBubbleSize val="0"/>
        </c:dLbls>
        <c:gapWidth val="219"/>
        <c:overlap val="-27"/>
        <c:axId val="354727024"/>
        <c:axId val="354723496"/>
      </c:barChart>
      <c:catAx>
        <c:axId val="354727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723496"/>
        <c:crosses val="autoZero"/>
        <c:auto val="1"/>
        <c:lblAlgn val="ctr"/>
        <c:lblOffset val="100"/>
        <c:noMultiLvlLbl val="0"/>
      </c:catAx>
      <c:valAx>
        <c:axId val="354723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727024"/>
        <c:crosses val="autoZero"/>
        <c:crossBetween val="between"/>
      </c:valAx>
      <c:spPr>
        <a:noFill/>
        <a:ln>
          <a:noFill/>
        </a:ln>
        <a:effectLst/>
      </c:spPr>
    </c:plotArea>
    <c:legend>
      <c:legendPos val="r"/>
      <c:legendEntry>
        <c:idx val="10"/>
        <c:delete val="1"/>
      </c:legendEntry>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A2B298-EBEA-44AD-9C6E-F3B9BD51F477}" type="doc">
      <dgm:prSet loTypeId="urn:microsoft.com/office/officeart/2005/8/layout/process2" loCatId="process" qsTypeId="urn:microsoft.com/office/officeart/2005/8/quickstyle/simple1" qsCatId="simple" csTypeId="urn:microsoft.com/office/officeart/2005/8/colors/colorful1" csCatId="colorful" phldr="1"/>
      <dgm:spPr/>
    </dgm:pt>
    <dgm:pt modelId="{8CDBEFB6-3524-437C-B48C-E65B0AAF83E0}">
      <dgm:prSet phldrT="[Text]"/>
      <dgm:spPr/>
      <dgm:t>
        <a:bodyPr/>
        <a:lstStyle/>
        <a:p>
          <a:r>
            <a:rPr lang="en-US" dirty="0" smtClean="0"/>
            <a:t>Awakening</a:t>
          </a:r>
          <a:endParaRPr lang="en-US" dirty="0"/>
        </a:p>
      </dgm:t>
    </dgm:pt>
    <dgm:pt modelId="{48D7C129-6084-464D-9E5D-B78F21DFA28C}" type="parTrans" cxnId="{D6A99139-F1A7-41B0-9442-AFE526D94927}">
      <dgm:prSet/>
      <dgm:spPr/>
      <dgm:t>
        <a:bodyPr/>
        <a:lstStyle/>
        <a:p>
          <a:endParaRPr lang="en-US"/>
        </a:p>
      </dgm:t>
    </dgm:pt>
    <dgm:pt modelId="{187E9362-65A8-41C4-A7E4-C0B2413291A0}" type="sibTrans" cxnId="{D6A99139-F1A7-41B0-9442-AFE526D94927}">
      <dgm:prSet/>
      <dgm:spPr/>
      <dgm:t>
        <a:bodyPr/>
        <a:lstStyle/>
        <a:p>
          <a:endParaRPr lang="en-US"/>
        </a:p>
      </dgm:t>
    </dgm:pt>
    <dgm:pt modelId="{0F4C4F21-486B-4B67-AABD-CC7ACDF0A920}">
      <dgm:prSet phldrT="[Text]"/>
      <dgm:spPr/>
      <dgm:t>
        <a:bodyPr/>
        <a:lstStyle/>
        <a:p>
          <a:r>
            <a:rPr lang="en-US" dirty="0" smtClean="0"/>
            <a:t>Gather Facts</a:t>
          </a:r>
          <a:endParaRPr lang="en-US" dirty="0"/>
        </a:p>
      </dgm:t>
    </dgm:pt>
    <dgm:pt modelId="{99434E5A-1C79-4480-A738-22D21CDF76A8}" type="parTrans" cxnId="{C0590CE2-55E4-4C82-BA29-21EAC06FAD9A}">
      <dgm:prSet/>
      <dgm:spPr/>
      <dgm:t>
        <a:bodyPr/>
        <a:lstStyle/>
        <a:p>
          <a:endParaRPr lang="en-US"/>
        </a:p>
      </dgm:t>
    </dgm:pt>
    <dgm:pt modelId="{AA90A36A-E85B-4161-9E0D-1C622E480D8E}" type="sibTrans" cxnId="{C0590CE2-55E4-4C82-BA29-21EAC06FAD9A}">
      <dgm:prSet/>
      <dgm:spPr/>
      <dgm:t>
        <a:bodyPr/>
        <a:lstStyle/>
        <a:p>
          <a:endParaRPr lang="en-US"/>
        </a:p>
      </dgm:t>
    </dgm:pt>
    <dgm:pt modelId="{D91173CC-BC86-425A-A7FA-FEAFE0675A99}">
      <dgm:prSet phldrT="[Text]"/>
      <dgm:spPr/>
      <dgm:t>
        <a:bodyPr/>
        <a:lstStyle/>
        <a:p>
          <a:r>
            <a:rPr lang="en-US" dirty="0" smtClean="0"/>
            <a:t>Community Discussion</a:t>
          </a:r>
          <a:endParaRPr lang="en-US" dirty="0"/>
        </a:p>
      </dgm:t>
    </dgm:pt>
    <dgm:pt modelId="{EA36BE64-472B-4296-8B23-98D1F8314475}" type="parTrans" cxnId="{070A7346-99CB-424E-A720-00DD4447351C}">
      <dgm:prSet/>
      <dgm:spPr/>
      <dgm:t>
        <a:bodyPr/>
        <a:lstStyle/>
        <a:p>
          <a:endParaRPr lang="en-US"/>
        </a:p>
      </dgm:t>
    </dgm:pt>
    <dgm:pt modelId="{DF8FE24A-4FA9-4364-B217-C11FE5CD327E}" type="sibTrans" cxnId="{070A7346-99CB-424E-A720-00DD4447351C}">
      <dgm:prSet/>
      <dgm:spPr/>
      <dgm:t>
        <a:bodyPr/>
        <a:lstStyle/>
        <a:p>
          <a:endParaRPr lang="en-US"/>
        </a:p>
      </dgm:t>
    </dgm:pt>
    <dgm:pt modelId="{69351482-BAD0-4CD8-B23C-3320E03066DD}" type="pres">
      <dgm:prSet presAssocID="{EDA2B298-EBEA-44AD-9C6E-F3B9BD51F477}" presName="linearFlow" presStyleCnt="0">
        <dgm:presLayoutVars>
          <dgm:resizeHandles val="exact"/>
        </dgm:presLayoutVars>
      </dgm:prSet>
      <dgm:spPr/>
    </dgm:pt>
    <dgm:pt modelId="{DF735294-8B10-43C2-987D-775FEECBA84C}" type="pres">
      <dgm:prSet presAssocID="{8CDBEFB6-3524-437C-B48C-E65B0AAF83E0}" presName="node" presStyleLbl="node1" presStyleIdx="0" presStyleCnt="3">
        <dgm:presLayoutVars>
          <dgm:bulletEnabled val="1"/>
        </dgm:presLayoutVars>
      </dgm:prSet>
      <dgm:spPr/>
      <dgm:t>
        <a:bodyPr/>
        <a:lstStyle/>
        <a:p>
          <a:endParaRPr lang="en-US"/>
        </a:p>
      </dgm:t>
    </dgm:pt>
    <dgm:pt modelId="{FDB818B8-D99A-489D-AE84-0F7F070B103D}" type="pres">
      <dgm:prSet presAssocID="{187E9362-65A8-41C4-A7E4-C0B2413291A0}" presName="sibTrans" presStyleLbl="sibTrans2D1" presStyleIdx="0" presStyleCnt="2"/>
      <dgm:spPr/>
      <dgm:t>
        <a:bodyPr/>
        <a:lstStyle/>
        <a:p>
          <a:endParaRPr lang="en-US"/>
        </a:p>
      </dgm:t>
    </dgm:pt>
    <dgm:pt modelId="{305778EA-786E-4038-B5CE-62A56AEE47D6}" type="pres">
      <dgm:prSet presAssocID="{187E9362-65A8-41C4-A7E4-C0B2413291A0}" presName="connectorText" presStyleLbl="sibTrans2D1" presStyleIdx="0" presStyleCnt="2"/>
      <dgm:spPr/>
      <dgm:t>
        <a:bodyPr/>
        <a:lstStyle/>
        <a:p>
          <a:endParaRPr lang="en-US"/>
        </a:p>
      </dgm:t>
    </dgm:pt>
    <dgm:pt modelId="{615EB785-29BB-48BA-8E9F-DDB44833AE7F}" type="pres">
      <dgm:prSet presAssocID="{0F4C4F21-486B-4B67-AABD-CC7ACDF0A920}" presName="node" presStyleLbl="node1" presStyleIdx="1" presStyleCnt="3">
        <dgm:presLayoutVars>
          <dgm:bulletEnabled val="1"/>
        </dgm:presLayoutVars>
      </dgm:prSet>
      <dgm:spPr/>
      <dgm:t>
        <a:bodyPr/>
        <a:lstStyle/>
        <a:p>
          <a:endParaRPr lang="en-US"/>
        </a:p>
      </dgm:t>
    </dgm:pt>
    <dgm:pt modelId="{BBA4A71C-D838-4A3E-A629-A54013601F02}" type="pres">
      <dgm:prSet presAssocID="{AA90A36A-E85B-4161-9E0D-1C622E480D8E}" presName="sibTrans" presStyleLbl="sibTrans2D1" presStyleIdx="1" presStyleCnt="2"/>
      <dgm:spPr/>
      <dgm:t>
        <a:bodyPr/>
        <a:lstStyle/>
        <a:p>
          <a:endParaRPr lang="en-US"/>
        </a:p>
      </dgm:t>
    </dgm:pt>
    <dgm:pt modelId="{B015FC6E-FA02-452B-B24B-A2F71274FA2F}" type="pres">
      <dgm:prSet presAssocID="{AA90A36A-E85B-4161-9E0D-1C622E480D8E}" presName="connectorText" presStyleLbl="sibTrans2D1" presStyleIdx="1" presStyleCnt="2"/>
      <dgm:spPr/>
      <dgm:t>
        <a:bodyPr/>
        <a:lstStyle/>
        <a:p>
          <a:endParaRPr lang="en-US"/>
        </a:p>
      </dgm:t>
    </dgm:pt>
    <dgm:pt modelId="{817D7A84-707A-41A2-85A1-921E49F9F7F1}" type="pres">
      <dgm:prSet presAssocID="{D91173CC-BC86-425A-A7FA-FEAFE0675A99}" presName="node" presStyleLbl="node1" presStyleIdx="2" presStyleCnt="3">
        <dgm:presLayoutVars>
          <dgm:bulletEnabled val="1"/>
        </dgm:presLayoutVars>
      </dgm:prSet>
      <dgm:spPr/>
      <dgm:t>
        <a:bodyPr/>
        <a:lstStyle/>
        <a:p>
          <a:endParaRPr lang="en-US"/>
        </a:p>
      </dgm:t>
    </dgm:pt>
  </dgm:ptLst>
  <dgm:cxnLst>
    <dgm:cxn modelId="{BD294ED7-A158-476B-A4F5-41447721A059}" type="presOf" srcId="{D91173CC-BC86-425A-A7FA-FEAFE0675A99}" destId="{817D7A84-707A-41A2-85A1-921E49F9F7F1}" srcOrd="0" destOrd="0" presId="urn:microsoft.com/office/officeart/2005/8/layout/process2"/>
    <dgm:cxn modelId="{5E73FC70-054F-4B86-BFDA-F5D8F3910FDD}" type="presOf" srcId="{187E9362-65A8-41C4-A7E4-C0B2413291A0}" destId="{305778EA-786E-4038-B5CE-62A56AEE47D6}" srcOrd="1" destOrd="0" presId="urn:microsoft.com/office/officeart/2005/8/layout/process2"/>
    <dgm:cxn modelId="{C0590CE2-55E4-4C82-BA29-21EAC06FAD9A}" srcId="{EDA2B298-EBEA-44AD-9C6E-F3B9BD51F477}" destId="{0F4C4F21-486B-4B67-AABD-CC7ACDF0A920}" srcOrd="1" destOrd="0" parTransId="{99434E5A-1C79-4480-A738-22D21CDF76A8}" sibTransId="{AA90A36A-E85B-4161-9E0D-1C622E480D8E}"/>
    <dgm:cxn modelId="{274DE9E1-3B30-490E-8B9E-2BF3EA29E7C2}" type="presOf" srcId="{187E9362-65A8-41C4-A7E4-C0B2413291A0}" destId="{FDB818B8-D99A-489D-AE84-0F7F070B103D}" srcOrd="0" destOrd="0" presId="urn:microsoft.com/office/officeart/2005/8/layout/process2"/>
    <dgm:cxn modelId="{D6A99139-F1A7-41B0-9442-AFE526D94927}" srcId="{EDA2B298-EBEA-44AD-9C6E-F3B9BD51F477}" destId="{8CDBEFB6-3524-437C-B48C-E65B0AAF83E0}" srcOrd="0" destOrd="0" parTransId="{48D7C129-6084-464D-9E5D-B78F21DFA28C}" sibTransId="{187E9362-65A8-41C4-A7E4-C0B2413291A0}"/>
    <dgm:cxn modelId="{B08F9E0E-2E1D-4808-AC60-5286C26F185F}" type="presOf" srcId="{8CDBEFB6-3524-437C-B48C-E65B0AAF83E0}" destId="{DF735294-8B10-43C2-987D-775FEECBA84C}" srcOrd="0" destOrd="0" presId="urn:microsoft.com/office/officeart/2005/8/layout/process2"/>
    <dgm:cxn modelId="{1613557C-5451-40F9-A808-D960D96DE472}" type="presOf" srcId="{0F4C4F21-486B-4B67-AABD-CC7ACDF0A920}" destId="{615EB785-29BB-48BA-8E9F-DDB44833AE7F}" srcOrd="0" destOrd="0" presId="urn:microsoft.com/office/officeart/2005/8/layout/process2"/>
    <dgm:cxn modelId="{50B4E5C1-D8A1-4252-863D-BC455E5DFB59}" type="presOf" srcId="{AA90A36A-E85B-4161-9E0D-1C622E480D8E}" destId="{B015FC6E-FA02-452B-B24B-A2F71274FA2F}" srcOrd="1" destOrd="0" presId="urn:microsoft.com/office/officeart/2005/8/layout/process2"/>
    <dgm:cxn modelId="{58B187FF-8837-4B43-AD93-66A16C906E41}" type="presOf" srcId="{AA90A36A-E85B-4161-9E0D-1C622E480D8E}" destId="{BBA4A71C-D838-4A3E-A629-A54013601F02}" srcOrd="0" destOrd="0" presId="urn:microsoft.com/office/officeart/2005/8/layout/process2"/>
    <dgm:cxn modelId="{070A7346-99CB-424E-A720-00DD4447351C}" srcId="{EDA2B298-EBEA-44AD-9C6E-F3B9BD51F477}" destId="{D91173CC-BC86-425A-A7FA-FEAFE0675A99}" srcOrd="2" destOrd="0" parTransId="{EA36BE64-472B-4296-8B23-98D1F8314475}" sibTransId="{DF8FE24A-4FA9-4364-B217-C11FE5CD327E}"/>
    <dgm:cxn modelId="{1480E8ED-F380-499B-BF06-A2D8A53D62F6}" type="presOf" srcId="{EDA2B298-EBEA-44AD-9C6E-F3B9BD51F477}" destId="{69351482-BAD0-4CD8-B23C-3320E03066DD}" srcOrd="0" destOrd="0" presId="urn:microsoft.com/office/officeart/2005/8/layout/process2"/>
    <dgm:cxn modelId="{A5DF12AE-3DAA-43D3-BCD3-770085D5F5B1}" type="presParOf" srcId="{69351482-BAD0-4CD8-B23C-3320E03066DD}" destId="{DF735294-8B10-43C2-987D-775FEECBA84C}" srcOrd="0" destOrd="0" presId="urn:microsoft.com/office/officeart/2005/8/layout/process2"/>
    <dgm:cxn modelId="{7CFAE1CD-C6BD-40A8-9B34-598A6581BF11}" type="presParOf" srcId="{69351482-BAD0-4CD8-B23C-3320E03066DD}" destId="{FDB818B8-D99A-489D-AE84-0F7F070B103D}" srcOrd="1" destOrd="0" presId="urn:microsoft.com/office/officeart/2005/8/layout/process2"/>
    <dgm:cxn modelId="{6D5C3D38-7403-48D8-A6B9-B05683927865}" type="presParOf" srcId="{FDB818B8-D99A-489D-AE84-0F7F070B103D}" destId="{305778EA-786E-4038-B5CE-62A56AEE47D6}" srcOrd="0" destOrd="0" presId="urn:microsoft.com/office/officeart/2005/8/layout/process2"/>
    <dgm:cxn modelId="{F8CEC7EF-6888-453C-B7EB-1B578897EEB5}" type="presParOf" srcId="{69351482-BAD0-4CD8-B23C-3320E03066DD}" destId="{615EB785-29BB-48BA-8E9F-DDB44833AE7F}" srcOrd="2" destOrd="0" presId="urn:microsoft.com/office/officeart/2005/8/layout/process2"/>
    <dgm:cxn modelId="{1CCD7B4E-47B6-4F5F-93F4-FE93E8B7FC97}" type="presParOf" srcId="{69351482-BAD0-4CD8-B23C-3320E03066DD}" destId="{BBA4A71C-D838-4A3E-A629-A54013601F02}" srcOrd="3" destOrd="0" presId="urn:microsoft.com/office/officeart/2005/8/layout/process2"/>
    <dgm:cxn modelId="{B2C8DAF9-8336-4E6A-967F-A932DAD9503A}" type="presParOf" srcId="{BBA4A71C-D838-4A3E-A629-A54013601F02}" destId="{B015FC6E-FA02-452B-B24B-A2F71274FA2F}" srcOrd="0" destOrd="0" presId="urn:microsoft.com/office/officeart/2005/8/layout/process2"/>
    <dgm:cxn modelId="{E9590445-AD01-496F-90D1-FD025A4E4E92}" type="presParOf" srcId="{69351482-BAD0-4CD8-B23C-3320E03066DD}" destId="{817D7A84-707A-41A2-85A1-921E49F9F7F1}"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62E257-B882-406C-B68A-D2869A508810}" type="doc">
      <dgm:prSet loTypeId="urn:microsoft.com/office/officeart/2005/8/layout/process2" loCatId="process" qsTypeId="urn:microsoft.com/office/officeart/2005/8/quickstyle/simple1" qsCatId="simple" csTypeId="urn:microsoft.com/office/officeart/2005/8/colors/colorful1" csCatId="colorful" phldr="1"/>
      <dgm:spPr/>
      <dgm:t>
        <a:bodyPr/>
        <a:lstStyle/>
        <a:p>
          <a:endParaRPr lang="en-US"/>
        </a:p>
      </dgm:t>
    </dgm:pt>
    <dgm:pt modelId="{B6B74309-17B4-4149-AB56-57DFAC637A98}">
      <dgm:prSet phldrT="[Text]"/>
      <dgm:spPr/>
      <dgm:t>
        <a:bodyPr/>
        <a:lstStyle/>
        <a:p>
          <a:r>
            <a:rPr lang="en-US" dirty="0" smtClean="0"/>
            <a:t>Infrastructure &amp; Services Adequate</a:t>
          </a:r>
          <a:endParaRPr lang="en-US" dirty="0"/>
        </a:p>
      </dgm:t>
    </dgm:pt>
    <dgm:pt modelId="{B178042E-E594-40E3-B464-90BBBEAD0507}" type="parTrans" cxnId="{9DA2E20A-B6F0-47BA-BD3F-E08B80B63A92}">
      <dgm:prSet/>
      <dgm:spPr/>
      <dgm:t>
        <a:bodyPr/>
        <a:lstStyle/>
        <a:p>
          <a:endParaRPr lang="en-US"/>
        </a:p>
      </dgm:t>
    </dgm:pt>
    <dgm:pt modelId="{2E3F1E6E-8576-4E5B-8F78-6E9EEA9C29E1}" type="sibTrans" cxnId="{9DA2E20A-B6F0-47BA-BD3F-E08B80B63A92}">
      <dgm:prSet/>
      <dgm:spPr/>
      <dgm:t>
        <a:bodyPr/>
        <a:lstStyle/>
        <a:p>
          <a:endParaRPr lang="en-US"/>
        </a:p>
      </dgm:t>
    </dgm:pt>
    <dgm:pt modelId="{927FBA86-493A-47F5-AA95-74AD8E5B41BE}">
      <dgm:prSet phldrT="[Text]"/>
      <dgm:spPr/>
      <dgm:t>
        <a:bodyPr/>
        <a:lstStyle/>
        <a:p>
          <a:r>
            <a:rPr lang="en-US" dirty="0" smtClean="0"/>
            <a:t>Infrastructure &amp; Services Inadequate</a:t>
          </a:r>
          <a:endParaRPr lang="en-US" dirty="0"/>
        </a:p>
      </dgm:t>
    </dgm:pt>
    <dgm:pt modelId="{EB3B2A49-59F0-40E5-AA60-9DEB3C64711F}" type="parTrans" cxnId="{F8B8BA68-C5F8-4F09-B8C5-8CD1A597D196}">
      <dgm:prSet/>
      <dgm:spPr/>
      <dgm:t>
        <a:bodyPr/>
        <a:lstStyle/>
        <a:p>
          <a:endParaRPr lang="en-US"/>
        </a:p>
      </dgm:t>
    </dgm:pt>
    <dgm:pt modelId="{1A4BE2C9-A144-4770-9DA0-F108CE02FEB7}" type="sibTrans" cxnId="{F8B8BA68-C5F8-4F09-B8C5-8CD1A597D196}">
      <dgm:prSet/>
      <dgm:spPr/>
      <dgm:t>
        <a:bodyPr/>
        <a:lstStyle/>
        <a:p>
          <a:endParaRPr lang="en-US"/>
        </a:p>
      </dgm:t>
    </dgm:pt>
    <dgm:pt modelId="{9CC05B07-1AE8-4597-8369-B72B33825910}">
      <dgm:prSet phldrT="[Text]"/>
      <dgm:spPr/>
      <dgm:t>
        <a:bodyPr/>
        <a:lstStyle/>
        <a:p>
          <a:r>
            <a:rPr lang="en-US" dirty="0" smtClean="0"/>
            <a:t>Users</a:t>
          </a:r>
          <a:r>
            <a:rPr lang="en-US" baseline="0" dirty="0" smtClean="0"/>
            <a:t> are Tech Savvy</a:t>
          </a:r>
          <a:endParaRPr lang="en-US" dirty="0"/>
        </a:p>
      </dgm:t>
    </dgm:pt>
    <dgm:pt modelId="{6226C855-67F4-43A0-9A80-106A8EA13E00}" type="parTrans" cxnId="{725AB821-3846-4086-96F1-026232BA35A6}">
      <dgm:prSet/>
      <dgm:spPr/>
      <dgm:t>
        <a:bodyPr/>
        <a:lstStyle/>
        <a:p>
          <a:endParaRPr lang="en-US"/>
        </a:p>
      </dgm:t>
    </dgm:pt>
    <dgm:pt modelId="{48344404-9081-4257-AF1E-91BC88F0B287}" type="sibTrans" cxnId="{725AB821-3846-4086-96F1-026232BA35A6}">
      <dgm:prSet/>
      <dgm:spPr/>
      <dgm:t>
        <a:bodyPr/>
        <a:lstStyle/>
        <a:p>
          <a:endParaRPr lang="en-US"/>
        </a:p>
      </dgm:t>
    </dgm:pt>
    <dgm:pt modelId="{97315E57-B030-4D64-BA12-AE1A2A1CA302}">
      <dgm:prSet/>
      <dgm:spPr/>
      <dgm:t>
        <a:bodyPr/>
        <a:lstStyle/>
        <a:p>
          <a:r>
            <a:rPr lang="en-US" dirty="0" smtClean="0"/>
            <a:t>Users Lack Sophistication</a:t>
          </a:r>
          <a:endParaRPr lang="en-US" dirty="0"/>
        </a:p>
      </dgm:t>
    </dgm:pt>
    <dgm:pt modelId="{C73776F6-69A7-4C62-AC64-62B280E6F1A6}" type="parTrans" cxnId="{A3515915-032C-4555-AE21-A1D4844D923A}">
      <dgm:prSet/>
      <dgm:spPr/>
      <dgm:t>
        <a:bodyPr/>
        <a:lstStyle/>
        <a:p>
          <a:endParaRPr lang="en-US"/>
        </a:p>
      </dgm:t>
    </dgm:pt>
    <dgm:pt modelId="{36217167-0891-40FE-84A2-2AFF186DCE6E}" type="sibTrans" cxnId="{A3515915-032C-4555-AE21-A1D4844D923A}">
      <dgm:prSet/>
      <dgm:spPr/>
      <dgm:t>
        <a:bodyPr/>
        <a:lstStyle/>
        <a:p>
          <a:endParaRPr lang="en-US"/>
        </a:p>
      </dgm:t>
    </dgm:pt>
    <dgm:pt modelId="{98E8E2B6-528E-490C-AA8B-AF68A6F64D57}" type="pres">
      <dgm:prSet presAssocID="{0762E257-B882-406C-B68A-D2869A508810}" presName="linearFlow" presStyleCnt="0">
        <dgm:presLayoutVars>
          <dgm:resizeHandles val="exact"/>
        </dgm:presLayoutVars>
      </dgm:prSet>
      <dgm:spPr/>
      <dgm:t>
        <a:bodyPr/>
        <a:lstStyle/>
        <a:p>
          <a:endParaRPr lang="en-US"/>
        </a:p>
      </dgm:t>
    </dgm:pt>
    <dgm:pt modelId="{F9569821-C1BA-4CAF-85DB-CDC7D10D9F53}" type="pres">
      <dgm:prSet presAssocID="{B6B74309-17B4-4149-AB56-57DFAC637A98}" presName="node" presStyleLbl="node1" presStyleIdx="0" presStyleCnt="4" custScaleX="162935">
        <dgm:presLayoutVars>
          <dgm:bulletEnabled val="1"/>
        </dgm:presLayoutVars>
      </dgm:prSet>
      <dgm:spPr/>
      <dgm:t>
        <a:bodyPr/>
        <a:lstStyle/>
        <a:p>
          <a:endParaRPr lang="en-US"/>
        </a:p>
      </dgm:t>
    </dgm:pt>
    <dgm:pt modelId="{D2BFA215-DB66-4498-9B0D-BA7027C67F4A}" type="pres">
      <dgm:prSet presAssocID="{2E3F1E6E-8576-4E5B-8F78-6E9EEA9C29E1}" presName="sibTrans" presStyleLbl="sibTrans2D1" presStyleIdx="0" presStyleCnt="3"/>
      <dgm:spPr/>
      <dgm:t>
        <a:bodyPr/>
        <a:lstStyle/>
        <a:p>
          <a:endParaRPr lang="en-US"/>
        </a:p>
      </dgm:t>
    </dgm:pt>
    <dgm:pt modelId="{D55E80F1-6E7E-48CA-9469-6A886C1BFA00}" type="pres">
      <dgm:prSet presAssocID="{2E3F1E6E-8576-4E5B-8F78-6E9EEA9C29E1}" presName="connectorText" presStyleLbl="sibTrans2D1" presStyleIdx="0" presStyleCnt="3"/>
      <dgm:spPr/>
      <dgm:t>
        <a:bodyPr/>
        <a:lstStyle/>
        <a:p>
          <a:endParaRPr lang="en-US"/>
        </a:p>
      </dgm:t>
    </dgm:pt>
    <dgm:pt modelId="{82885D9A-4B09-47CC-8076-DB8AAA25B476}" type="pres">
      <dgm:prSet presAssocID="{927FBA86-493A-47F5-AA95-74AD8E5B41BE}" presName="node" presStyleLbl="node1" presStyleIdx="1" presStyleCnt="4" custScaleX="162935">
        <dgm:presLayoutVars>
          <dgm:bulletEnabled val="1"/>
        </dgm:presLayoutVars>
      </dgm:prSet>
      <dgm:spPr/>
      <dgm:t>
        <a:bodyPr/>
        <a:lstStyle/>
        <a:p>
          <a:endParaRPr lang="en-US"/>
        </a:p>
      </dgm:t>
    </dgm:pt>
    <dgm:pt modelId="{17FDAD22-08CA-4942-AB40-335B0CCB8B70}" type="pres">
      <dgm:prSet presAssocID="{1A4BE2C9-A144-4770-9DA0-F108CE02FEB7}" presName="sibTrans" presStyleLbl="sibTrans2D1" presStyleIdx="1" presStyleCnt="3"/>
      <dgm:spPr/>
      <dgm:t>
        <a:bodyPr/>
        <a:lstStyle/>
        <a:p>
          <a:endParaRPr lang="en-US"/>
        </a:p>
      </dgm:t>
    </dgm:pt>
    <dgm:pt modelId="{1A69F54C-D071-4C6D-A720-E32F5AB36916}" type="pres">
      <dgm:prSet presAssocID="{1A4BE2C9-A144-4770-9DA0-F108CE02FEB7}" presName="connectorText" presStyleLbl="sibTrans2D1" presStyleIdx="1" presStyleCnt="3"/>
      <dgm:spPr/>
      <dgm:t>
        <a:bodyPr/>
        <a:lstStyle/>
        <a:p>
          <a:endParaRPr lang="en-US"/>
        </a:p>
      </dgm:t>
    </dgm:pt>
    <dgm:pt modelId="{4FDA0FB1-E97A-42D1-8EDB-28EE22512CA7}" type="pres">
      <dgm:prSet presAssocID="{9CC05B07-1AE8-4597-8369-B72B33825910}" presName="node" presStyleLbl="node1" presStyleIdx="2" presStyleCnt="4" custScaleX="162935">
        <dgm:presLayoutVars>
          <dgm:bulletEnabled val="1"/>
        </dgm:presLayoutVars>
      </dgm:prSet>
      <dgm:spPr/>
      <dgm:t>
        <a:bodyPr/>
        <a:lstStyle/>
        <a:p>
          <a:endParaRPr lang="en-US"/>
        </a:p>
      </dgm:t>
    </dgm:pt>
    <dgm:pt modelId="{653796C3-BDC8-4A8B-95EB-064BD901603C}" type="pres">
      <dgm:prSet presAssocID="{48344404-9081-4257-AF1E-91BC88F0B287}" presName="sibTrans" presStyleLbl="sibTrans2D1" presStyleIdx="2" presStyleCnt="3"/>
      <dgm:spPr/>
      <dgm:t>
        <a:bodyPr/>
        <a:lstStyle/>
        <a:p>
          <a:endParaRPr lang="en-US"/>
        </a:p>
      </dgm:t>
    </dgm:pt>
    <dgm:pt modelId="{A6BED2AB-2451-479C-843E-398D493EEF8E}" type="pres">
      <dgm:prSet presAssocID="{48344404-9081-4257-AF1E-91BC88F0B287}" presName="connectorText" presStyleLbl="sibTrans2D1" presStyleIdx="2" presStyleCnt="3"/>
      <dgm:spPr/>
      <dgm:t>
        <a:bodyPr/>
        <a:lstStyle/>
        <a:p>
          <a:endParaRPr lang="en-US"/>
        </a:p>
      </dgm:t>
    </dgm:pt>
    <dgm:pt modelId="{14AAE008-F003-4F30-B101-A9836978BB45}" type="pres">
      <dgm:prSet presAssocID="{97315E57-B030-4D64-BA12-AE1A2A1CA302}" presName="node" presStyleLbl="node1" presStyleIdx="3" presStyleCnt="4" custScaleX="162935">
        <dgm:presLayoutVars>
          <dgm:bulletEnabled val="1"/>
        </dgm:presLayoutVars>
      </dgm:prSet>
      <dgm:spPr/>
      <dgm:t>
        <a:bodyPr/>
        <a:lstStyle/>
        <a:p>
          <a:endParaRPr lang="en-US"/>
        </a:p>
      </dgm:t>
    </dgm:pt>
  </dgm:ptLst>
  <dgm:cxnLst>
    <dgm:cxn modelId="{C6A538B2-4DAB-41E3-954E-151194384E58}" type="presOf" srcId="{927FBA86-493A-47F5-AA95-74AD8E5B41BE}" destId="{82885D9A-4B09-47CC-8076-DB8AAA25B476}" srcOrd="0" destOrd="0" presId="urn:microsoft.com/office/officeart/2005/8/layout/process2"/>
    <dgm:cxn modelId="{B80E8029-4AC6-4D41-B668-766C88706112}" type="presOf" srcId="{2E3F1E6E-8576-4E5B-8F78-6E9EEA9C29E1}" destId="{D55E80F1-6E7E-48CA-9469-6A886C1BFA00}" srcOrd="1" destOrd="0" presId="urn:microsoft.com/office/officeart/2005/8/layout/process2"/>
    <dgm:cxn modelId="{7B7617DB-DC8B-4F3E-9B3D-2F3255300E7B}" type="presOf" srcId="{1A4BE2C9-A144-4770-9DA0-F108CE02FEB7}" destId="{17FDAD22-08CA-4942-AB40-335B0CCB8B70}" srcOrd="0" destOrd="0" presId="urn:microsoft.com/office/officeart/2005/8/layout/process2"/>
    <dgm:cxn modelId="{F55DBC56-BFE5-4E33-86F9-F980FB524E0E}" type="presOf" srcId="{B6B74309-17B4-4149-AB56-57DFAC637A98}" destId="{F9569821-C1BA-4CAF-85DB-CDC7D10D9F53}" srcOrd="0" destOrd="0" presId="urn:microsoft.com/office/officeart/2005/8/layout/process2"/>
    <dgm:cxn modelId="{36B0F8F0-4A74-4427-851F-6BF6FEA154DF}" type="presOf" srcId="{2E3F1E6E-8576-4E5B-8F78-6E9EEA9C29E1}" destId="{D2BFA215-DB66-4498-9B0D-BA7027C67F4A}" srcOrd="0" destOrd="0" presId="urn:microsoft.com/office/officeart/2005/8/layout/process2"/>
    <dgm:cxn modelId="{725AB821-3846-4086-96F1-026232BA35A6}" srcId="{0762E257-B882-406C-B68A-D2869A508810}" destId="{9CC05B07-1AE8-4597-8369-B72B33825910}" srcOrd="2" destOrd="0" parTransId="{6226C855-67F4-43A0-9A80-106A8EA13E00}" sibTransId="{48344404-9081-4257-AF1E-91BC88F0B287}"/>
    <dgm:cxn modelId="{D53A4EE4-6A86-4D40-A90D-A3778E279423}" type="presOf" srcId="{97315E57-B030-4D64-BA12-AE1A2A1CA302}" destId="{14AAE008-F003-4F30-B101-A9836978BB45}" srcOrd="0" destOrd="0" presId="urn:microsoft.com/office/officeart/2005/8/layout/process2"/>
    <dgm:cxn modelId="{4A128FE1-753F-47F6-9240-BEF6285D9EAD}" type="presOf" srcId="{0762E257-B882-406C-B68A-D2869A508810}" destId="{98E8E2B6-528E-490C-AA8B-AF68A6F64D57}" srcOrd="0" destOrd="0" presId="urn:microsoft.com/office/officeart/2005/8/layout/process2"/>
    <dgm:cxn modelId="{2AA4F060-9EBB-48EF-AF78-4987B72BFCA0}" type="presOf" srcId="{1A4BE2C9-A144-4770-9DA0-F108CE02FEB7}" destId="{1A69F54C-D071-4C6D-A720-E32F5AB36916}" srcOrd="1" destOrd="0" presId="urn:microsoft.com/office/officeart/2005/8/layout/process2"/>
    <dgm:cxn modelId="{A3515915-032C-4555-AE21-A1D4844D923A}" srcId="{0762E257-B882-406C-B68A-D2869A508810}" destId="{97315E57-B030-4D64-BA12-AE1A2A1CA302}" srcOrd="3" destOrd="0" parTransId="{C73776F6-69A7-4C62-AC64-62B280E6F1A6}" sibTransId="{36217167-0891-40FE-84A2-2AFF186DCE6E}"/>
    <dgm:cxn modelId="{9DA2E20A-B6F0-47BA-BD3F-E08B80B63A92}" srcId="{0762E257-B882-406C-B68A-D2869A508810}" destId="{B6B74309-17B4-4149-AB56-57DFAC637A98}" srcOrd="0" destOrd="0" parTransId="{B178042E-E594-40E3-B464-90BBBEAD0507}" sibTransId="{2E3F1E6E-8576-4E5B-8F78-6E9EEA9C29E1}"/>
    <dgm:cxn modelId="{F8B8BA68-C5F8-4F09-B8C5-8CD1A597D196}" srcId="{0762E257-B882-406C-B68A-D2869A508810}" destId="{927FBA86-493A-47F5-AA95-74AD8E5B41BE}" srcOrd="1" destOrd="0" parTransId="{EB3B2A49-59F0-40E5-AA60-9DEB3C64711F}" sibTransId="{1A4BE2C9-A144-4770-9DA0-F108CE02FEB7}"/>
    <dgm:cxn modelId="{D2DE10FF-6057-447A-ABA9-44985AE1B816}" type="presOf" srcId="{48344404-9081-4257-AF1E-91BC88F0B287}" destId="{A6BED2AB-2451-479C-843E-398D493EEF8E}" srcOrd="1" destOrd="0" presId="urn:microsoft.com/office/officeart/2005/8/layout/process2"/>
    <dgm:cxn modelId="{874B1F0F-4D70-40BC-B4BE-2533493CCF79}" type="presOf" srcId="{9CC05B07-1AE8-4597-8369-B72B33825910}" destId="{4FDA0FB1-E97A-42D1-8EDB-28EE22512CA7}" srcOrd="0" destOrd="0" presId="urn:microsoft.com/office/officeart/2005/8/layout/process2"/>
    <dgm:cxn modelId="{F9A9245C-8B8B-4A1D-8523-3A76F311A547}" type="presOf" srcId="{48344404-9081-4257-AF1E-91BC88F0B287}" destId="{653796C3-BDC8-4A8B-95EB-064BD901603C}" srcOrd="0" destOrd="0" presId="urn:microsoft.com/office/officeart/2005/8/layout/process2"/>
    <dgm:cxn modelId="{EFF5C499-9F17-4877-8424-BA8D51113B7D}" type="presParOf" srcId="{98E8E2B6-528E-490C-AA8B-AF68A6F64D57}" destId="{F9569821-C1BA-4CAF-85DB-CDC7D10D9F53}" srcOrd="0" destOrd="0" presId="urn:microsoft.com/office/officeart/2005/8/layout/process2"/>
    <dgm:cxn modelId="{C41F84C5-9079-48AA-952B-EA614024B2EC}" type="presParOf" srcId="{98E8E2B6-528E-490C-AA8B-AF68A6F64D57}" destId="{D2BFA215-DB66-4498-9B0D-BA7027C67F4A}" srcOrd="1" destOrd="0" presId="urn:microsoft.com/office/officeart/2005/8/layout/process2"/>
    <dgm:cxn modelId="{C657CDED-6A84-4529-903A-DF13BE1478CD}" type="presParOf" srcId="{D2BFA215-DB66-4498-9B0D-BA7027C67F4A}" destId="{D55E80F1-6E7E-48CA-9469-6A886C1BFA00}" srcOrd="0" destOrd="0" presId="urn:microsoft.com/office/officeart/2005/8/layout/process2"/>
    <dgm:cxn modelId="{B3338EB5-4F74-4DEF-BE7E-2C301872741B}" type="presParOf" srcId="{98E8E2B6-528E-490C-AA8B-AF68A6F64D57}" destId="{82885D9A-4B09-47CC-8076-DB8AAA25B476}" srcOrd="2" destOrd="0" presId="urn:microsoft.com/office/officeart/2005/8/layout/process2"/>
    <dgm:cxn modelId="{B73710A0-660F-49E0-BD78-FD5EE2EEF54A}" type="presParOf" srcId="{98E8E2B6-528E-490C-AA8B-AF68A6F64D57}" destId="{17FDAD22-08CA-4942-AB40-335B0CCB8B70}" srcOrd="3" destOrd="0" presId="urn:microsoft.com/office/officeart/2005/8/layout/process2"/>
    <dgm:cxn modelId="{BDF64907-CEF6-44C3-BC0F-D7B3693E19D7}" type="presParOf" srcId="{17FDAD22-08CA-4942-AB40-335B0CCB8B70}" destId="{1A69F54C-D071-4C6D-A720-E32F5AB36916}" srcOrd="0" destOrd="0" presId="urn:microsoft.com/office/officeart/2005/8/layout/process2"/>
    <dgm:cxn modelId="{CAE96016-1684-453F-9B86-069F3120AE03}" type="presParOf" srcId="{98E8E2B6-528E-490C-AA8B-AF68A6F64D57}" destId="{4FDA0FB1-E97A-42D1-8EDB-28EE22512CA7}" srcOrd="4" destOrd="0" presId="urn:microsoft.com/office/officeart/2005/8/layout/process2"/>
    <dgm:cxn modelId="{28527651-1B62-4EAE-943E-E02F41C194DB}" type="presParOf" srcId="{98E8E2B6-528E-490C-AA8B-AF68A6F64D57}" destId="{653796C3-BDC8-4A8B-95EB-064BD901603C}" srcOrd="5" destOrd="0" presId="urn:microsoft.com/office/officeart/2005/8/layout/process2"/>
    <dgm:cxn modelId="{AEC6320C-1C4F-49C3-8FBA-3F33D237119F}" type="presParOf" srcId="{653796C3-BDC8-4A8B-95EB-064BD901603C}" destId="{A6BED2AB-2451-479C-843E-398D493EEF8E}" srcOrd="0" destOrd="0" presId="urn:microsoft.com/office/officeart/2005/8/layout/process2"/>
    <dgm:cxn modelId="{629DCD0F-1301-41C9-A2F4-119A1BD7CC84}" type="presParOf" srcId="{98E8E2B6-528E-490C-AA8B-AF68A6F64D57}" destId="{14AAE008-F003-4F30-B101-A9836978BB4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F012E9-4691-45A9-9EB3-9D8289ED380B}" type="doc">
      <dgm:prSet loTypeId="urn:microsoft.com/office/officeart/2005/8/layout/process2" loCatId="process" qsTypeId="urn:microsoft.com/office/officeart/2005/8/quickstyle/simple1" qsCatId="simple" csTypeId="urn:microsoft.com/office/officeart/2005/8/colors/colorful1" csCatId="colorful" phldr="1"/>
      <dgm:spPr/>
    </dgm:pt>
    <dgm:pt modelId="{845FFC0E-709F-4E80-A8B0-1A9A6DF429DE}">
      <dgm:prSet phldrT="[Text]"/>
      <dgm:spPr/>
      <dgm:t>
        <a:bodyPr/>
        <a:lstStyle/>
        <a:p>
          <a:r>
            <a:rPr lang="en-US" dirty="0" smtClean="0"/>
            <a:t>Determine Community Need</a:t>
          </a:r>
          <a:endParaRPr lang="en-US" dirty="0"/>
        </a:p>
      </dgm:t>
    </dgm:pt>
    <dgm:pt modelId="{743B5F77-C2A5-44DD-BE98-955BE1718E13}" type="parTrans" cxnId="{61B3EAEA-0A82-4871-B31B-530819145C84}">
      <dgm:prSet/>
      <dgm:spPr/>
      <dgm:t>
        <a:bodyPr/>
        <a:lstStyle/>
        <a:p>
          <a:endParaRPr lang="en-US"/>
        </a:p>
      </dgm:t>
    </dgm:pt>
    <dgm:pt modelId="{96027133-2BD2-4B2E-B664-640F620DD6BF}" type="sibTrans" cxnId="{61B3EAEA-0A82-4871-B31B-530819145C84}">
      <dgm:prSet/>
      <dgm:spPr/>
      <dgm:t>
        <a:bodyPr/>
        <a:lstStyle/>
        <a:p>
          <a:endParaRPr lang="en-US"/>
        </a:p>
      </dgm:t>
    </dgm:pt>
    <dgm:pt modelId="{4465B9E3-1F5F-4A7E-8EA1-630801D673F6}" type="pres">
      <dgm:prSet presAssocID="{15F012E9-4691-45A9-9EB3-9D8289ED380B}" presName="linearFlow" presStyleCnt="0">
        <dgm:presLayoutVars>
          <dgm:resizeHandles val="exact"/>
        </dgm:presLayoutVars>
      </dgm:prSet>
      <dgm:spPr/>
    </dgm:pt>
    <dgm:pt modelId="{D609DA60-0770-4A3A-B4F1-775E552A8328}" type="pres">
      <dgm:prSet presAssocID="{845FFC0E-709F-4E80-A8B0-1A9A6DF429DE}" presName="node" presStyleLbl="node1" presStyleIdx="0" presStyleCnt="1" custLinFactNeighborY="-1273">
        <dgm:presLayoutVars>
          <dgm:bulletEnabled val="1"/>
        </dgm:presLayoutVars>
      </dgm:prSet>
      <dgm:spPr/>
      <dgm:t>
        <a:bodyPr/>
        <a:lstStyle/>
        <a:p>
          <a:endParaRPr lang="en-US"/>
        </a:p>
      </dgm:t>
    </dgm:pt>
  </dgm:ptLst>
  <dgm:cxnLst>
    <dgm:cxn modelId="{F0EED252-327F-49C4-B8D3-AE0A9121065E}" type="presOf" srcId="{845FFC0E-709F-4E80-A8B0-1A9A6DF429DE}" destId="{D609DA60-0770-4A3A-B4F1-775E552A8328}" srcOrd="0" destOrd="0" presId="urn:microsoft.com/office/officeart/2005/8/layout/process2"/>
    <dgm:cxn modelId="{61B3EAEA-0A82-4871-B31B-530819145C84}" srcId="{15F012E9-4691-45A9-9EB3-9D8289ED380B}" destId="{845FFC0E-709F-4E80-A8B0-1A9A6DF429DE}" srcOrd="0" destOrd="0" parTransId="{743B5F77-C2A5-44DD-BE98-955BE1718E13}" sibTransId="{96027133-2BD2-4B2E-B664-640F620DD6BF}"/>
    <dgm:cxn modelId="{50007266-EB8E-4EE4-9CF7-7DB0B7A95E35}" type="presOf" srcId="{15F012E9-4691-45A9-9EB3-9D8289ED380B}" destId="{4465B9E3-1F5F-4A7E-8EA1-630801D673F6}" srcOrd="0" destOrd="0" presId="urn:microsoft.com/office/officeart/2005/8/layout/process2"/>
    <dgm:cxn modelId="{C64DAD16-5DED-4A04-9317-F61767B7145D}" type="presParOf" srcId="{4465B9E3-1F5F-4A7E-8EA1-630801D673F6}" destId="{D609DA60-0770-4A3A-B4F1-775E552A8328}" srcOrd="0" destOrd="0" presId="urn:microsoft.com/office/officeart/2005/8/layout/process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098" cy="466618"/>
          </a:xfrm>
          <a:prstGeom prst="rect">
            <a:avLst/>
          </a:prstGeom>
        </p:spPr>
        <p:txBody>
          <a:bodyPr vert="horz" lIns="87407" tIns="43704" rIns="87407" bIns="43704" rtlCol="0"/>
          <a:lstStyle>
            <a:lvl1pPr algn="l">
              <a:defRPr sz="1100"/>
            </a:lvl1pPr>
          </a:lstStyle>
          <a:p>
            <a:endParaRPr lang="en-US"/>
          </a:p>
        </p:txBody>
      </p:sp>
      <p:sp>
        <p:nvSpPr>
          <p:cNvPr id="3" name="Date Placeholder 2"/>
          <p:cNvSpPr>
            <a:spLocks noGrp="1"/>
          </p:cNvSpPr>
          <p:nvPr>
            <p:ph type="dt" sz="quarter" idx="1"/>
          </p:nvPr>
        </p:nvSpPr>
        <p:spPr>
          <a:xfrm>
            <a:off x="3884414" y="0"/>
            <a:ext cx="2972098" cy="466618"/>
          </a:xfrm>
          <a:prstGeom prst="rect">
            <a:avLst/>
          </a:prstGeom>
        </p:spPr>
        <p:txBody>
          <a:bodyPr vert="horz" lIns="87407" tIns="43704" rIns="87407" bIns="43704" rtlCol="0"/>
          <a:lstStyle>
            <a:lvl1pPr algn="r">
              <a:defRPr sz="1100"/>
            </a:lvl1pPr>
          </a:lstStyle>
          <a:p>
            <a:fld id="{F6A76430-2FE7-4E12-9223-805E4D247CE7}" type="datetimeFigureOut">
              <a:rPr lang="en-US" smtClean="0"/>
              <a:t>4/14/2015</a:t>
            </a:fld>
            <a:endParaRPr lang="en-US"/>
          </a:p>
        </p:txBody>
      </p:sp>
      <p:sp>
        <p:nvSpPr>
          <p:cNvPr id="4" name="Footer Placeholder 3"/>
          <p:cNvSpPr>
            <a:spLocks noGrp="1"/>
          </p:cNvSpPr>
          <p:nvPr>
            <p:ph type="ftr" sz="quarter" idx="2"/>
          </p:nvPr>
        </p:nvSpPr>
        <p:spPr>
          <a:xfrm>
            <a:off x="0" y="8847246"/>
            <a:ext cx="2972098" cy="466617"/>
          </a:xfrm>
          <a:prstGeom prst="rect">
            <a:avLst/>
          </a:prstGeom>
        </p:spPr>
        <p:txBody>
          <a:bodyPr vert="horz" lIns="87407" tIns="43704" rIns="87407" bIns="43704" rtlCol="0" anchor="b"/>
          <a:lstStyle>
            <a:lvl1pPr algn="l">
              <a:defRPr sz="1100"/>
            </a:lvl1pPr>
          </a:lstStyle>
          <a:p>
            <a:endParaRPr lang="en-US"/>
          </a:p>
        </p:txBody>
      </p:sp>
      <p:sp>
        <p:nvSpPr>
          <p:cNvPr id="5" name="Slide Number Placeholder 4"/>
          <p:cNvSpPr>
            <a:spLocks noGrp="1"/>
          </p:cNvSpPr>
          <p:nvPr>
            <p:ph type="sldNum" sz="quarter" idx="3"/>
          </p:nvPr>
        </p:nvSpPr>
        <p:spPr>
          <a:xfrm>
            <a:off x="3884414" y="8847246"/>
            <a:ext cx="2972098" cy="466617"/>
          </a:xfrm>
          <a:prstGeom prst="rect">
            <a:avLst/>
          </a:prstGeom>
        </p:spPr>
        <p:txBody>
          <a:bodyPr vert="horz" lIns="87407" tIns="43704" rIns="87407" bIns="43704" rtlCol="0" anchor="b"/>
          <a:lstStyle>
            <a:lvl1pPr algn="r">
              <a:defRPr sz="1100"/>
            </a:lvl1pPr>
          </a:lstStyle>
          <a:p>
            <a:fld id="{473E5088-AFB0-4DB4-9286-ADF47C34EDA1}" type="slidenum">
              <a:rPr lang="en-US" smtClean="0"/>
              <a:t>‹#›</a:t>
            </a:fld>
            <a:endParaRPr lang="en-US"/>
          </a:p>
        </p:txBody>
      </p:sp>
    </p:spTree>
    <p:extLst>
      <p:ext uri="{BB962C8B-B14F-4D97-AF65-F5344CB8AC3E}">
        <p14:creationId xmlns:p14="http://schemas.microsoft.com/office/powerpoint/2010/main" val="30980751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2398" tIns="46200" rIns="92398" bIns="4620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2398" tIns="46200" rIns="92398" bIns="46200" rtlCol="0"/>
          <a:lstStyle>
            <a:lvl1pPr algn="r">
              <a:defRPr sz="1200"/>
            </a:lvl1pPr>
          </a:lstStyle>
          <a:p>
            <a:fld id="{782A603E-6C1E-497E-8BAD-549986CD131E}" type="datetimeFigureOut">
              <a:rPr lang="en-US" smtClean="0"/>
              <a:t>4/14/2015</a:t>
            </a:fld>
            <a:endParaRPr lang="en-US"/>
          </a:p>
        </p:txBody>
      </p:sp>
      <p:sp>
        <p:nvSpPr>
          <p:cNvPr id="4" name="Slide Image Placeholder 3"/>
          <p:cNvSpPr>
            <a:spLocks noGrp="1" noRot="1" noChangeAspect="1"/>
          </p:cNvSpPr>
          <p:nvPr>
            <p:ph type="sldImg" idx="2"/>
          </p:nvPr>
        </p:nvSpPr>
        <p:spPr>
          <a:xfrm>
            <a:off x="1101725" y="698500"/>
            <a:ext cx="4656138" cy="3494088"/>
          </a:xfrm>
          <a:prstGeom prst="rect">
            <a:avLst/>
          </a:prstGeom>
          <a:noFill/>
          <a:ln w="12700">
            <a:solidFill>
              <a:prstClr val="black"/>
            </a:solidFill>
          </a:ln>
        </p:spPr>
        <p:txBody>
          <a:bodyPr vert="horz" lIns="92398" tIns="46200" rIns="92398" bIns="4620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2398" tIns="46200" rIns="92398" bIns="4620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4"/>
            <a:ext cx="2971800" cy="465693"/>
          </a:xfrm>
          <a:prstGeom prst="rect">
            <a:avLst/>
          </a:prstGeom>
        </p:spPr>
        <p:txBody>
          <a:bodyPr vert="horz" lIns="92398" tIns="46200" rIns="92398" bIns="4620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4"/>
            <a:ext cx="2971800" cy="465693"/>
          </a:xfrm>
          <a:prstGeom prst="rect">
            <a:avLst/>
          </a:prstGeom>
        </p:spPr>
        <p:txBody>
          <a:bodyPr vert="horz" lIns="92398" tIns="46200" rIns="92398" bIns="46200" rtlCol="0" anchor="b"/>
          <a:lstStyle>
            <a:lvl1pPr algn="r">
              <a:defRPr sz="1200"/>
            </a:lvl1pPr>
          </a:lstStyle>
          <a:p>
            <a:fld id="{74438B80-56BF-49CD-86F2-CF0373AC7257}" type="slidenum">
              <a:rPr lang="en-US" smtClean="0"/>
              <a:t>‹#›</a:t>
            </a:fld>
            <a:endParaRPr lang="en-US"/>
          </a:p>
        </p:txBody>
      </p:sp>
    </p:spTree>
    <p:extLst>
      <p:ext uri="{BB962C8B-B14F-4D97-AF65-F5344CB8AC3E}">
        <p14:creationId xmlns:p14="http://schemas.microsoft.com/office/powerpoint/2010/main" val="68227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broadbandtoolkit.org/1.3#note37"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broadbandtoolkit.org/1.3#note38"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8" Type="http://schemas.openxmlformats.org/officeDocument/2006/relationships/hyperlink" Target="http://www.charter.com/" TargetMode="External"/><Relationship Id="rId13" Type="http://schemas.openxmlformats.org/officeDocument/2006/relationships/hyperlink" Target="http://www.uscellular.com/" TargetMode="External"/><Relationship Id="rId3" Type="http://schemas.openxmlformats.org/officeDocument/2006/relationships/hyperlink" Target="http://www.airrun.net/" TargetMode="External"/><Relationship Id="rId7" Type="http://schemas.openxmlformats.org/officeDocument/2006/relationships/hyperlink" Target="http://www.centurylink.com/" TargetMode="External"/><Relationship Id="rId12" Type="http://schemas.openxmlformats.org/officeDocument/2006/relationships/hyperlink" Target="http://www.sprint.com/" TargetMode="External"/><Relationship Id="rId2" Type="http://schemas.openxmlformats.org/officeDocument/2006/relationships/slide" Target="../slides/slide25.xml"/><Relationship Id="rId16" Type="http://schemas.openxmlformats.org/officeDocument/2006/relationships/hyperlink" Target="http://www.lakecountrymobility.com/" TargetMode="External"/><Relationship Id="rId1" Type="http://schemas.openxmlformats.org/officeDocument/2006/relationships/notesMaster" Target="../notesMasters/notesMaster1.xml"/><Relationship Id="rId6" Type="http://schemas.openxmlformats.org/officeDocument/2006/relationships/hyperlink" Target="http://www.cellcom.com/" TargetMode="External"/><Relationship Id="rId11" Type="http://schemas.openxmlformats.org/officeDocument/2006/relationships/hyperlink" Target="http://www.packerlandbroadband.com/" TargetMode="External"/><Relationship Id="rId5" Type="http://schemas.openxmlformats.org/officeDocument/2006/relationships/hyperlink" Target="http://www.tdstelecom.com/" TargetMode="External"/><Relationship Id="rId15" Type="http://schemas.openxmlformats.org/officeDocument/2006/relationships/hyperlink" Target="http://www2.tcc.coop/" TargetMode="External"/><Relationship Id="rId10" Type="http://schemas.openxmlformats.org/officeDocument/2006/relationships/hyperlink" Target="http://frontier.com/" TargetMode="External"/><Relationship Id="rId4" Type="http://schemas.openxmlformats.org/officeDocument/2006/relationships/hyperlink" Target="http://www.wireless.att.com/" TargetMode="External"/><Relationship Id="rId9" Type="http://schemas.openxmlformats.org/officeDocument/2006/relationships/hyperlink" Target="http://www.countrywireless.com/" TargetMode="External"/><Relationship Id="rId14" Type="http://schemas.openxmlformats.org/officeDocument/2006/relationships/hyperlink" Target="http://www.verizonwireless.com/"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Broadband</a:t>
            </a:r>
          </a:p>
          <a:p>
            <a:r>
              <a:rPr lang="en-US" dirty="0" smtClean="0"/>
              <a:t>	Terms and Technologies</a:t>
            </a:r>
          </a:p>
          <a:p>
            <a:endParaRPr lang="en-US" dirty="0" smtClean="0"/>
          </a:p>
          <a:p>
            <a:r>
              <a:rPr lang="en-US" dirty="0" smtClean="0"/>
              <a:t>Broadband and Economic</a:t>
            </a:r>
            <a:r>
              <a:rPr lang="en-US" baseline="0" dirty="0" smtClean="0"/>
              <a:t> Influencers</a:t>
            </a:r>
          </a:p>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1</a:t>
            </a:fld>
            <a:endParaRPr lang="en-US"/>
          </a:p>
        </p:txBody>
      </p:sp>
    </p:spTree>
    <p:extLst>
      <p:ext uri="{BB962C8B-B14F-4D97-AF65-F5344CB8AC3E}">
        <p14:creationId xmlns:p14="http://schemas.microsoft.com/office/powerpoint/2010/main" val="1972239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 Adoption, and Utilization are not the same concepts - Just because people have access to broadband infrastructure does not mean people are connected to the network; just because people have adopted broadband does not mean they are using the available Internet-enabled solutions that increases their productivity and business competitiveness. </a:t>
            </a:r>
          </a:p>
          <a:p>
            <a:r>
              <a:rPr lang="en-US" dirty="0" smtClean="0"/>
              <a:t>• It is not just about investing in broadband infrastructure, but driving utilization – Not only is driving utilization critical to network sustainability, it is foundational to realizing full economic and community benefits from the network investment. </a:t>
            </a:r>
          </a:p>
          <a:p>
            <a:r>
              <a:rPr lang="en-US" dirty="0" smtClean="0"/>
              <a:t>• Bolstering rural economies – Broadband is essential infrastructure for effective participation in the economy for urban and rural areas alike, with adoption driven by personalizing the value of broadband to individual businesses, organizations and households.</a:t>
            </a:r>
          </a:p>
          <a:p>
            <a:r>
              <a:rPr lang="en-US" dirty="0" smtClean="0"/>
              <a:t> • A broadband lifecycle approach – Maximum returns on broadband investments require looking beyond the supply-side to make sure that each step of the process is addressed with a holistic planning approach. This is accomplished by building access, encouraging adoption, and tracking utilization, focusing on the demand-side of broadband and understanding how individual businesses, organizations and households are using the network.</a:t>
            </a:r>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11</a:t>
            </a:fld>
            <a:endParaRPr lang="en-US"/>
          </a:p>
        </p:txBody>
      </p:sp>
    </p:spTree>
    <p:extLst>
      <p:ext uri="{BB962C8B-B14F-4D97-AF65-F5344CB8AC3E}">
        <p14:creationId xmlns:p14="http://schemas.microsoft.com/office/powerpoint/2010/main" val="4230351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12</a:t>
            </a:fld>
            <a:endParaRPr lang="en-US"/>
          </a:p>
        </p:txBody>
      </p:sp>
    </p:spTree>
    <p:extLst>
      <p:ext uri="{BB962C8B-B14F-4D97-AF65-F5344CB8AC3E}">
        <p14:creationId xmlns:p14="http://schemas.microsoft.com/office/powerpoint/2010/main" val="3150885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2012 World Bank study: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Gross Domestic</a:t>
            </a:r>
            <a:r>
              <a:rPr lang="en-US" sz="1200" b="0" i="0" kern="1200" baseline="0" dirty="0" smtClean="0">
                <a:solidFill>
                  <a:schemeClr val="tx1"/>
                </a:solidFill>
                <a:effectLst/>
                <a:latin typeface="+mn-lt"/>
                <a:ea typeface="+mn-ea"/>
                <a:cs typeface="+mn-cs"/>
              </a:rPr>
              <a:t> Product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Increased use of broadband networks and services has been found to produce positive outcomes that reverberate throughout a country, particularly involving GDP. </a:t>
            </a:r>
          </a:p>
          <a:p>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low-income and middle-income countries experienced “about a 1.38 percentage point increase in GDP for each 10 percent increase in [broadband] penetration” between 2000 and 2006.</a:t>
            </a:r>
            <a:r>
              <a:rPr lang="en-US" sz="1200" b="1" i="0" u="none" strike="noStrike" kern="1200" dirty="0" smtClean="0">
                <a:solidFill>
                  <a:schemeClr val="tx1"/>
                </a:solidFill>
                <a:effectLst/>
                <a:latin typeface="+mn-lt"/>
                <a:ea typeface="+mn-ea"/>
                <a:cs typeface="+mn-cs"/>
                <a:hlinkClick r:id="rId3"/>
              </a:rPr>
              <a:t>*</a:t>
            </a:r>
            <a:r>
              <a:rPr lang="en-US" sz="1200" b="0" i="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development impact of broadband on emerging economies is greater than for high-income countries, which “enjoyed a 1.21 percentage point increase in per capita GDP growth” per 10 percent increase in broadband penetration.</a:t>
            </a:r>
            <a:r>
              <a:rPr lang="en-US" sz="1200" b="1" i="0" u="none" strike="noStrike" kern="1200" dirty="0" smtClean="0">
                <a:solidFill>
                  <a:schemeClr val="tx1"/>
                </a:solidFill>
                <a:effectLst/>
                <a:latin typeface="+mn-lt"/>
                <a:ea typeface="+mn-ea"/>
                <a:cs typeface="+mn-cs"/>
                <a:hlinkClick r:id="rId4"/>
              </a:rPr>
              <a:t>*</a:t>
            </a:r>
            <a:endParaRPr lang="en-US" sz="1200" b="1" i="0" u="none" strike="noStrik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broadband has a potentially higher growth effect than other ICTs (info and communication technologies), including wireline telephony, mobile telephony and the Internet, as shown in Figure 1.2. </a:t>
            </a:r>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13</a:t>
            </a:fld>
            <a:endParaRPr lang="en-US"/>
          </a:p>
        </p:txBody>
      </p:sp>
    </p:spTree>
    <p:extLst>
      <p:ext uri="{BB962C8B-B14F-4D97-AF65-F5344CB8AC3E}">
        <p14:creationId xmlns:p14="http://schemas.microsoft.com/office/powerpoint/2010/main" val="2205818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Stage</a:t>
            </a:r>
            <a:r>
              <a:rPr lang="en-US" baseline="0" dirty="0" smtClean="0"/>
              <a:t> 1</a:t>
            </a:r>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15</a:t>
            </a:fld>
            <a:endParaRPr lang="en-US"/>
          </a:p>
        </p:txBody>
      </p:sp>
    </p:spTree>
    <p:extLst>
      <p:ext uri="{BB962C8B-B14F-4D97-AF65-F5344CB8AC3E}">
        <p14:creationId xmlns:p14="http://schemas.microsoft.com/office/powerpoint/2010/main" val="1855139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sz="1200" b="0" i="0" kern="1200" dirty="0" smtClean="0">
                <a:solidFill>
                  <a:schemeClr val="tx1"/>
                </a:solidFill>
                <a:effectLst/>
                <a:latin typeface="+mn-lt"/>
                <a:ea typeface="+mn-ea"/>
                <a:cs typeface="+mn-cs"/>
              </a:rPr>
              <a:t>This map displays availability of higher broadband speeds across demographic characteristics (density, age, income or education).</a:t>
            </a:r>
          </a:p>
        </p:txBody>
      </p:sp>
      <p:sp>
        <p:nvSpPr>
          <p:cNvPr id="4" name="Slide Number Placeholder 3"/>
          <p:cNvSpPr>
            <a:spLocks noGrp="1"/>
          </p:cNvSpPr>
          <p:nvPr>
            <p:ph type="sldNum" sz="quarter" idx="10"/>
          </p:nvPr>
        </p:nvSpPr>
        <p:spPr/>
        <p:txBody>
          <a:bodyPr/>
          <a:lstStyle/>
          <a:p>
            <a:fld id="{74438B80-56BF-49CD-86F2-CF0373AC7257}" type="slidenum">
              <a:rPr lang="en-US" smtClean="0"/>
              <a:t>16</a:t>
            </a:fld>
            <a:endParaRPr lang="en-US"/>
          </a:p>
        </p:txBody>
      </p:sp>
    </p:spTree>
    <p:extLst>
      <p:ext uri="{BB962C8B-B14F-4D97-AF65-F5344CB8AC3E}">
        <p14:creationId xmlns:p14="http://schemas.microsoft.com/office/powerpoint/2010/main" val="359378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Population</a:t>
            </a:r>
            <a:r>
              <a:rPr lang="en-US" baseline="0" dirty="0" smtClean="0"/>
              <a:t> Density and housing density may be used for different purposes. A couple things to note, areas in which population density and housing  is sparse are consistent with those considered “broadband eligible” for PSC Expansion grants (2014). Another topic to consider for broadband access in these locations are second homes and the impact broadband could potentially have on a community if folks stay in their home longer. </a:t>
            </a:r>
          </a:p>
          <a:p>
            <a:endParaRPr lang="en-US" baseline="0" dirty="0" smtClean="0"/>
          </a:p>
          <a:p>
            <a:r>
              <a:rPr lang="en-US" b="1" dirty="0">
                <a:latin typeface="Cambria" panose="02040503050406030204" pitchFamily="18" charset="0"/>
              </a:rPr>
              <a:t>56% of households </a:t>
            </a:r>
            <a:r>
              <a:rPr lang="en-US" dirty="0">
                <a:latin typeface="Cambria" panose="02040503050406030204" pitchFamily="18" charset="0"/>
              </a:rPr>
              <a:t>say they would definitely/likely relocate if broadband was not available</a:t>
            </a:r>
          </a:p>
          <a:p>
            <a:endParaRPr lang="en-US" sz="1100" dirty="0">
              <a:latin typeface="Cambria" panose="02040503050406030204" pitchFamily="18" charset="0"/>
            </a:endParaRPr>
          </a:p>
          <a:p>
            <a:r>
              <a:rPr lang="en-US" b="1" dirty="0">
                <a:latin typeface="Cambria" panose="02040503050406030204" pitchFamily="18" charset="0"/>
              </a:rPr>
              <a:t>32% of households</a:t>
            </a:r>
            <a:r>
              <a:rPr lang="en-US" dirty="0">
                <a:latin typeface="Cambria" panose="02040503050406030204" pitchFamily="18" charset="0"/>
              </a:rPr>
              <a:t> work from home or have a home-based business</a:t>
            </a:r>
          </a:p>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17</a:t>
            </a:fld>
            <a:endParaRPr lang="en-US"/>
          </a:p>
        </p:txBody>
      </p:sp>
    </p:spTree>
    <p:extLst>
      <p:ext uri="{BB962C8B-B14F-4D97-AF65-F5344CB8AC3E}">
        <p14:creationId xmlns:p14="http://schemas.microsoft.com/office/powerpoint/2010/main" val="459486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Fixed download speeds include both</a:t>
            </a:r>
            <a:r>
              <a:rPr lang="en-US" baseline="0" dirty="0" smtClean="0"/>
              <a:t> wired and fixed wireless technologies.</a:t>
            </a:r>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19</a:t>
            </a:fld>
            <a:endParaRPr lang="en-US"/>
          </a:p>
        </p:txBody>
      </p:sp>
    </p:spTree>
    <p:extLst>
      <p:ext uri="{BB962C8B-B14F-4D97-AF65-F5344CB8AC3E}">
        <p14:creationId xmlns:p14="http://schemas.microsoft.com/office/powerpoint/2010/main" val="3511984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LinkWISCONSIN</a:t>
            </a:r>
            <a:r>
              <a:rPr lang="en-US" dirty="0" smtClean="0"/>
              <a:t> Maps</a:t>
            </a:r>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20</a:t>
            </a:fld>
            <a:endParaRPr lang="en-US"/>
          </a:p>
        </p:txBody>
      </p:sp>
    </p:spTree>
    <p:extLst>
      <p:ext uri="{BB962C8B-B14F-4D97-AF65-F5344CB8AC3E}">
        <p14:creationId xmlns:p14="http://schemas.microsoft.com/office/powerpoint/2010/main" val="2720203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21</a:t>
            </a:fld>
            <a:endParaRPr lang="en-US"/>
          </a:p>
        </p:txBody>
      </p:sp>
    </p:spTree>
    <p:extLst>
      <p:ext uri="{BB962C8B-B14F-4D97-AF65-F5344CB8AC3E}">
        <p14:creationId xmlns:p14="http://schemas.microsoft.com/office/powerpoint/2010/main" val="1376779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23</a:t>
            </a:fld>
            <a:endParaRPr lang="en-US"/>
          </a:p>
        </p:txBody>
      </p:sp>
    </p:spTree>
    <p:extLst>
      <p:ext uri="{BB962C8B-B14F-4D97-AF65-F5344CB8AC3E}">
        <p14:creationId xmlns:p14="http://schemas.microsoft.com/office/powerpoint/2010/main" val="2045687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Andy:</a:t>
            </a:r>
          </a:p>
          <a:p>
            <a:endParaRPr lang="en-US" dirty="0" smtClean="0"/>
          </a:p>
          <a:p>
            <a:r>
              <a:rPr lang="en-US" dirty="0" smtClean="0"/>
              <a:t>FCC Definition: </a:t>
            </a:r>
          </a:p>
          <a:p>
            <a:r>
              <a:rPr lang="en-US" dirty="0" smtClean="0"/>
              <a:t>Proposed</a:t>
            </a:r>
            <a:r>
              <a:rPr lang="en-US" baseline="0" dirty="0" smtClean="0"/>
              <a:t> change for this year could be </a:t>
            </a:r>
            <a:r>
              <a:rPr lang="en-US" altLang="en-US" dirty="0"/>
              <a:t>as high as 25 Mbps download </a:t>
            </a:r>
          </a:p>
          <a:p>
            <a:endParaRPr lang="en-US" dirty="0"/>
          </a:p>
          <a:p>
            <a:r>
              <a:rPr lang="en-US" dirty="0" smtClean="0"/>
              <a:t>This las</a:t>
            </a:r>
            <a:r>
              <a:rPr lang="en-US" baseline="0" dirty="0" smtClean="0"/>
              <a:t>t definition is the one that I have been using for more than ten years. It best describes what is needed and our needs are rapidly changing. We will come back to a brief discussion of the demand survey and broadband assessment tool that helps us determine what is needed.</a:t>
            </a:r>
            <a:endParaRPr lang="en-US" dirty="0"/>
          </a:p>
        </p:txBody>
      </p:sp>
      <p:sp>
        <p:nvSpPr>
          <p:cNvPr id="4" name="Slide Number Placeholder 3"/>
          <p:cNvSpPr>
            <a:spLocks noGrp="1"/>
          </p:cNvSpPr>
          <p:nvPr>
            <p:ph type="sldNum" sz="quarter" idx="10"/>
          </p:nvPr>
        </p:nvSpPr>
        <p:spPr/>
        <p:txBody>
          <a:bodyPr/>
          <a:lstStyle/>
          <a:p>
            <a:fld id="{623D23D2-A2A9-4D74-9A74-92C8B4D5234D}" type="slidenum">
              <a:rPr lang="en-US" smtClean="0"/>
              <a:pPr/>
              <a:t>2</a:t>
            </a:fld>
            <a:endParaRPr lang="en-US"/>
          </a:p>
        </p:txBody>
      </p:sp>
    </p:spTree>
    <p:extLst>
      <p:ext uri="{BB962C8B-B14F-4D97-AF65-F5344CB8AC3E}">
        <p14:creationId xmlns:p14="http://schemas.microsoft.com/office/powerpoint/2010/main" val="118255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are the</a:t>
            </a:r>
            <a:r>
              <a:rPr lang="en-US" baseline="0" dirty="0" smtClean="0"/>
              <a:t> Middle Mile Providers and/or Partners? </a:t>
            </a:r>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24</a:t>
            </a:fld>
            <a:endParaRPr lang="en-US"/>
          </a:p>
        </p:txBody>
      </p:sp>
    </p:spTree>
    <p:extLst>
      <p:ext uri="{BB962C8B-B14F-4D97-AF65-F5344CB8AC3E}">
        <p14:creationId xmlns:p14="http://schemas.microsoft.com/office/powerpoint/2010/main" val="2788267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PROVIDER</a:t>
            </a:r>
          </a:p>
          <a:p>
            <a:r>
              <a:rPr lang="en-US" dirty="0"/>
              <a:t>URL</a:t>
            </a:r>
          </a:p>
          <a:p>
            <a:r>
              <a:rPr lang="en-US" dirty="0"/>
              <a:t>TECHNOLOGY TYPE</a:t>
            </a:r>
          </a:p>
          <a:p>
            <a:r>
              <a:rPr lang="en-US" dirty="0"/>
              <a:t>Fixed Wireless</a:t>
            </a:r>
          </a:p>
          <a:p>
            <a:r>
              <a:rPr lang="en-US" dirty="0"/>
              <a:t>Mobile Wireless</a:t>
            </a:r>
          </a:p>
          <a:p>
            <a:r>
              <a:rPr lang="en-US" dirty="0"/>
              <a:t>DSL</a:t>
            </a:r>
          </a:p>
          <a:p>
            <a:r>
              <a:rPr lang="en-US" dirty="0"/>
              <a:t>CABLE</a:t>
            </a:r>
          </a:p>
          <a:p>
            <a:r>
              <a:rPr lang="en-US" dirty="0"/>
              <a:t>FIBER</a:t>
            </a:r>
          </a:p>
          <a:p>
            <a:r>
              <a:rPr lang="en-US" dirty="0" err="1"/>
              <a:t>AirRunner</a:t>
            </a:r>
            <a:r>
              <a:rPr lang="en-US" dirty="0"/>
              <a:t> Networks, LLC</a:t>
            </a:r>
          </a:p>
          <a:p>
            <a:r>
              <a:rPr lang="en-US" u="sng" dirty="0">
                <a:hlinkClick r:id="rId3"/>
              </a:rPr>
              <a:t>http://www.airrun.net/</a:t>
            </a:r>
            <a:r>
              <a:rPr lang="en-US" dirty="0"/>
              <a:t> </a:t>
            </a:r>
          </a:p>
          <a:p>
            <a:r>
              <a:rPr lang="en-US" dirty="0"/>
              <a:t>X</a:t>
            </a:r>
          </a:p>
          <a:p>
            <a:r>
              <a:rPr lang="en-US" dirty="0"/>
              <a:t> </a:t>
            </a:r>
          </a:p>
          <a:p>
            <a:r>
              <a:rPr lang="en-US" dirty="0"/>
              <a:t> </a:t>
            </a:r>
          </a:p>
          <a:p>
            <a:r>
              <a:rPr lang="en-US" dirty="0"/>
              <a:t> </a:t>
            </a:r>
          </a:p>
          <a:p>
            <a:r>
              <a:rPr lang="en-US" dirty="0"/>
              <a:t> </a:t>
            </a:r>
          </a:p>
          <a:p>
            <a:r>
              <a:rPr lang="en-US" dirty="0"/>
              <a:t>AT&amp;T Mobility LLC</a:t>
            </a:r>
          </a:p>
          <a:p>
            <a:r>
              <a:rPr lang="en-US" dirty="0"/>
              <a:t> </a:t>
            </a:r>
          </a:p>
          <a:p>
            <a:r>
              <a:rPr lang="en-US" dirty="0"/>
              <a:t> </a:t>
            </a:r>
            <a:r>
              <a:rPr lang="en-US" u="sng" dirty="0">
                <a:hlinkClick r:id="rId4"/>
              </a:rPr>
              <a:t>www.wireless.att.com</a:t>
            </a:r>
            <a:r>
              <a:rPr lang="en-US" dirty="0"/>
              <a:t> </a:t>
            </a:r>
          </a:p>
          <a:p>
            <a:r>
              <a:rPr lang="en-US" dirty="0"/>
              <a:t> </a:t>
            </a:r>
          </a:p>
          <a:p>
            <a:r>
              <a:rPr lang="en-US" dirty="0"/>
              <a:t>X</a:t>
            </a:r>
          </a:p>
          <a:p>
            <a:r>
              <a:rPr lang="en-US" dirty="0"/>
              <a:t> </a:t>
            </a:r>
          </a:p>
          <a:p>
            <a:r>
              <a:rPr lang="en-US" dirty="0"/>
              <a:t> </a:t>
            </a:r>
          </a:p>
          <a:p>
            <a:r>
              <a:rPr lang="en-US" dirty="0"/>
              <a:t> </a:t>
            </a:r>
          </a:p>
          <a:p>
            <a:r>
              <a:rPr lang="en-US" dirty="0"/>
              <a:t>Badger Telecom, LLC</a:t>
            </a:r>
          </a:p>
          <a:p>
            <a:r>
              <a:rPr lang="en-US" u="sng" dirty="0">
                <a:hlinkClick r:id="rId5"/>
              </a:rPr>
              <a:t>http://www.tdstelecom.com/</a:t>
            </a:r>
            <a:r>
              <a:rPr lang="en-US" dirty="0"/>
              <a:t> </a:t>
            </a:r>
          </a:p>
          <a:p>
            <a:r>
              <a:rPr lang="en-US" dirty="0"/>
              <a:t> </a:t>
            </a:r>
          </a:p>
          <a:p>
            <a:r>
              <a:rPr lang="en-US" dirty="0"/>
              <a:t> </a:t>
            </a:r>
          </a:p>
          <a:p>
            <a:r>
              <a:rPr lang="en-US" dirty="0"/>
              <a:t>X</a:t>
            </a:r>
          </a:p>
          <a:p>
            <a:r>
              <a:rPr lang="en-US" dirty="0"/>
              <a:t> </a:t>
            </a:r>
          </a:p>
          <a:p>
            <a:r>
              <a:rPr lang="en-US" dirty="0"/>
              <a:t>X</a:t>
            </a:r>
          </a:p>
          <a:p>
            <a:r>
              <a:rPr lang="en-US" dirty="0" err="1"/>
              <a:t>CellCom</a:t>
            </a:r>
            <a:endParaRPr lang="en-US" dirty="0"/>
          </a:p>
          <a:p>
            <a:r>
              <a:rPr lang="en-US" u="sng" dirty="0">
                <a:hlinkClick r:id="rId6"/>
              </a:rPr>
              <a:t>http://www.cellcom.com/</a:t>
            </a:r>
            <a:r>
              <a:rPr lang="en-US" dirty="0"/>
              <a:t> </a:t>
            </a:r>
          </a:p>
          <a:p>
            <a:r>
              <a:rPr lang="en-US" dirty="0"/>
              <a:t> </a:t>
            </a:r>
          </a:p>
          <a:p>
            <a:r>
              <a:rPr lang="en-US" dirty="0"/>
              <a:t>X</a:t>
            </a:r>
          </a:p>
          <a:p>
            <a:r>
              <a:rPr lang="en-US" dirty="0"/>
              <a:t> </a:t>
            </a:r>
          </a:p>
          <a:p>
            <a:r>
              <a:rPr lang="en-US" dirty="0"/>
              <a:t> </a:t>
            </a:r>
          </a:p>
          <a:p>
            <a:r>
              <a:rPr lang="en-US" dirty="0"/>
              <a:t> </a:t>
            </a:r>
          </a:p>
          <a:p>
            <a:r>
              <a:rPr lang="en-US" dirty="0"/>
              <a:t>Central State Telephone Company, LLC</a:t>
            </a:r>
          </a:p>
          <a:p>
            <a:r>
              <a:rPr lang="en-US" u="sng" dirty="0">
                <a:hlinkClick r:id="rId5"/>
              </a:rPr>
              <a:t>http://www.tdstelecom.com/</a:t>
            </a:r>
            <a:r>
              <a:rPr lang="en-US" dirty="0"/>
              <a:t> </a:t>
            </a:r>
          </a:p>
          <a:p>
            <a:r>
              <a:rPr lang="en-US" dirty="0"/>
              <a:t> </a:t>
            </a:r>
          </a:p>
          <a:p>
            <a:r>
              <a:rPr lang="en-US" dirty="0"/>
              <a:t> </a:t>
            </a:r>
          </a:p>
          <a:p>
            <a:r>
              <a:rPr lang="en-US" dirty="0"/>
              <a:t>X</a:t>
            </a:r>
          </a:p>
          <a:p>
            <a:r>
              <a:rPr lang="en-US" dirty="0"/>
              <a:t> </a:t>
            </a:r>
          </a:p>
          <a:p>
            <a:r>
              <a:rPr lang="en-US" dirty="0"/>
              <a:t> </a:t>
            </a:r>
          </a:p>
          <a:p>
            <a:r>
              <a:rPr lang="en-US" dirty="0"/>
              <a:t>CenturyLink, Inc.</a:t>
            </a:r>
          </a:p>
          <a:p>
            <a:r>
              <a:rPr lang="en-US" u="sng" dirty="0">
                <a:hlinkClick r:id="rId7"/>
              </a:rPr>
              <a:t>http://www.centurylink.com/</a:t>
            </a:r>
            <a:r>
              <a:rPr lang="en-US" dirty="0"/>
              <a:t> </a:t>
            </a:r>
          </a:p>
          <a:p>
            <a:r>
              <a:rPr lang="en-US" dirty="0"/>
              <a:t> </a:t>
            </a:r>
          </a:p>
          <a:p>
            <a:r>
              <a:rPr lang="en-US" dirty="0"/>
              <a:t> </a:t>
            </a:r>
          </a:p>
          <a:p>
            <a:r>
              <a:rPr lang="en-US" dirty="0"/>
              <a:t>X</a:t>
            </a:r>
          </a:p>
          <a:p>
            <a:r>
              <a:rPr lang="en-US" dirty="0"/>
              <a:t> </a:t>
            </a:r>
          </a:p>
          <a:p>
            <a:r>
              <a:rPr lang="en-US" dirty="0"/>
              <a:t> </a:t>
            </a:r>
          </a:p>
          <a:p>
            <a:r>
              <a:rPr lang="en-US" dirty="0"/>
              <a:t>Charter Communications</a:t>
            </a:r>
          </a:p>
          <a:p>
            <a:r>
              <a:rPr lang="en-US" dirty="0"/>
              <a:t> </a:t>
            </a:r>
          </a:p>
          <a:p>
            <a:r>
              <a:rPr lang="en-US" dirty="0"/>
              <a:t> </a:t>
            </a:r>
            <a:r>
              <a:rPr lang="en-US" u="sng" dirty="0">
                <a:hlinkClick r:id="rId8"/>
              </a:rPr>
              <a:t>www.charter.com</a:t>
            </a:r>
            <a:r>
              <a:rPr lang="en-US" dirty="0"/>
              <a:t> </a:t>
            </a:r>
          </a:p>
          <a:p>
            <a:r>
              <a:rPr lang="en-US" dirty="0"/>
              <a:t> </a:t>
            </a:r>
          </a:p>
          <a:p>
            <a:r>
              <a:rPr lang="en-US" dirty="0"/>
              <a:t> </a:t>
            </a:r>
          </a:p>
          <a:p>
            <a:r>
              <a:rPr lang="en-US" dirty="0"/>
              <a:t> </a:t>
            </a:r>
          </a:p>
          <a:p>
            <a:r>
              <a:rPr lang="en-US" dirty="0"/>
              <a:t>X</a:t>
            </a:r>
          </a:p>
          <a:p>
            <a:r>
              <a:rPr lang="en-US" dirty="0"/>
              <a:t> </a:t>
            </a:r>
          </a:p>
          <a:p>
            <a:r>
              <a:rPr lang="en-US" dirty="0"/>
              <a:t>Country Wireless, LLC</a:t>
            </a:r>
          </a:p>
          <a:p>
            <a:r>
              <a:rPr lang="en-US" u="sng" dirty="0">
                <a:hlinkClick r:id="rId9"/>
              </a:rPr>
              <a:t>http://www.countrywireless.com/</a:t>
            </a:r>
            <a:r>
              <a:rPr lang="en-US" dirty="0"/>
              <a:t> </a:t>
            </a:r>
          </a:p>
          <a:p>
            <a:r>
              <a:rPr lang="en-US" dirty="0"/>
              <a:t>X</a:t>
            </a:r>
          </a:p>
          <a:p>
            <a:r>
              <a:rPr lang="en-US" dirty="0"/>
              <a:t> </a:t>
            </a:r>
          </a:p>
          <a:p>
            <a:r>
              <a:rPr lang="en-US" dirty="0"/>
              <a:t> </a:t>
            </a:r>
          </a:p>
          <a:p>
            <a:r>
              <a:rPr lang="en-US" dirty="0"/>
              <a:t> </a:t>
            </a:r>
          </a:p>
          <a:p>
            <a:r>
              <a:rPr lang="en-US" dirty="0"/>
              <a:t> </a:t>
            </a:r>
          </a:p>
          <a:p>
            <a:r>
              <a:rPr lang="en-US" dirty="0"/>
              <a:t>Frontier North, </a:t>
            </a:r>
            <a:r>
              <a:rPr lang="en-US" dirty="0" err="1"/>
              <a:t>Inc</a:t>
            </a:r>
            <a:endParaRPr lang="en-US" dirty="0"/>
          </a:p>
          <a:p>
            <a:r>
              <a:rPr lang="en-US" u="sng" dirty="0">
                <a:hlinkClick r:id="rId10"/>
              </a:rPr>
              <a:t>http://frontier.com/</a:t>
            </a:r>
            <a:r>
              <a:rPr lang="en-US" dirty="0"/>
              <a:t> </a:t>
            </a:r>
          </a:p>
          <a:p>
            <a:r>
              <a:rPr lang="en-US" dirty="0"/>
              <a:t> </a:t>
            </a:r>
          </a:p>
          <a:p>
            <a:r>
              <a:rPr lang="en-US" dirty="0"/>
              <a:t> </a:t>
            </a:r>
          </a:p>
          <a:p>
            <a:r>
              <a:rPr lang="en-US" dirty="0"/>
              <a:t>X</a:t>
            </a:r>
          </a:p>
          <a:p>
            <a:r>
              <a:rPr lang="en-US" dirty="0"/>
              <a:t> </a:t>
            </a:r>
          </a:p>
          <a:p>
            <a:r>
              <a:rPr lang="en-US" dirty="0"/>
              <a:t> </a:t>
            </a:r>
          </a:p>
          <a:p>
            <a:r>
              <a:rPr lang="en-US" dirty="0"/>
              <a:t>Midway Telephone Company, LLC</a:t>
            </a:r>
          </a:p>
          <a:p>
            <a:r>
              <a:rPr lang="en-US" u="sng" dirty="0">
                <a:hlinkClick r:id="rId5"/>
              </a:rPr>
              <a:t>http://www.tdstelecom.com/</a:t>
            </a:r>
            <a:r>
              <a:rPr lang="en-US" dirty="0"/>
              <a:t> </a:t>
            </a:r>
          </a:p>
          <a:p>
            <a:r>
              <a:rPr lang="en-US" dirty="0"/>
              <a:t> </a:t>
            </a:r>
          </a:p>
          <a:p>
            <a:r>
              <a:rPr lang="en-US" dirty="0"/>
              <a:t> </a:t>
            </a:r>
          </a:p>
          <a:p>
            <a:r>
              <a:rPr lang="en-US" dirty="0"/>
              <a:t>X</a:t>
            </a:r>
          </a:p>
          <a:p>
            <a:r>
              <a:rPr lang="en-US" dirty="0"/>
              <a:t> </a:t>
            </a:r>
          </a:p>
          <a:p>
            <a:r>
              <a:rPr lang="en-US" dirty="0"/>
              <a:t> </a:t>
            </a:r>
          </a:p>
          <a:p>
            <a:r>
              <a:rPr lang="en-US" dirty="0" err="1"/>
              <a:t>Packerland</a:t>
            </a:r>
            <a:r>
              <a:rPr lang="en-US" dirty="0"/>
              <a:t> Broadband</a:t>
            </a:r>
          </a:p>
          <a:p>
            <a:r>
              <a:rPr lang="en-US" u="sng" dirty="0">
                <a:hlinkClick r:id="rId11"/>
              </a:rPr>
              <a:t>http://www.packerlandbroadband.com/</a:t>
            </a:r>
            <a:r>
              <a:rPr lang="en-US" dirty="0"/>
              <a:t> </a:t>
            </a:r>
          </a:p>
          <a:p>
            <a:r>
              <a:rPr lang="en-US" dirty="0"/>
              <a:t> </a:t>
            </a:r>
          </a:p>
          <a:p>
            <a:r>
              <a:rPr lang="en-US" dirty="0"/>
              <a:t> </a:t>
            </a:r>
          </a:p>
          <a:p>
            <a:r>
              <a:rPr lang="en-US" dirty="0"/>
              <a:t> </a:t>
            </a:r>
          </a:p>
          <a:p>
            <a:r>
              <a:rPr lang="en-US" dirty="0"/>
              <a:t>X</a:t>
            </a:r>
          </a:p>
          <a:p>
            <a:r>
              <a:rPr lang="en-US" dirty="0"/>
              <a:t> </a:t>
            </a:r>
          </a:p>
          <a:p>
            <a:r>
              <a:rPr lang="en-US" dirty="0"/>
              <a:t>Sprint Corporation</a:t>
            </a:r>
          </a:p>
          <a:p>
            <a:r>
              <a:rPr lang="en-US" u="sng" dirty="0">
                <a:hlinkClick r:id="rId12"/>
              </a:rPr>
              <a:t>http://www.sprint.com/</a:t>
            </a:r>
            <a:r>
              <a:rPr lang="en-US" dirty="0"/>
              <a:t> </a:t>
            </a:r>
          </a:p>
          <a:p>
            <a:r>
              <a:rPr lang="en-US" dirty="0"/>
              <a:t> </a:t>
            </a:r>
          </a:p>
          <a:p>
            <a:r>
              <a:rPr lang="en-US" dirty="0"/>
              <a:t>X</a:t>
            </a:r>
          </a:p>
          <a:p>
            <a:r>
              <a:rPr lang="en-US" dirty="0"/>
              <a:t> </a:t>
            </a:r>
          </a:p>
          <a:p>
            <a:r>
              <a:rPr lang="en-US" dirty="0"/>
              <a:t> </a:t>
            </a:r>
          </a:p>
          <a:p>
            <a:r>
              <a:rPr lang="en-US" dirty="0"/>
              <a:t> </a:t>
            </a:r>
          </a:p>
          <a:p>
            <a:r>
              <a:rPr lang="en-US" dirty="0" err="1"/>
              <a:t>UsCellular</a:t>
            </a:r>
            <a:endParaRPr lang="en-US" dirty="0"/>
          </a:p>
          <a:p>
            <a:r>
              <a:rPr lang="en-US" u="sng" dirty="0">
                <a:hlinkClick r:id="rId13"/>
              </a:rPr>
              <a:t>www.uscellular.com</a:t>
            </a:r>
            <a:r>
              <a:rPr lang="en-US" dirty="0"/>
              <a:t> </a:t>
            </a:r>
          </a:p>
          <a:p>
            <a:r>
              <a:rPr lang="en-US" dirty="0"/>
              <a:t> </a:t>
            </a:r>
          </a:p>
          <a:p>
            <a:r>
              <a:rPr lang="en-US" dirty="0"/>
              <a:t>X</a:t>
            </a:r>
          </a:p>
          <a:p>
            <a:r>
              <a:rPr lang="en-US" dirty="0"/>
              <a:t> </a:t>
            </a:r>
          </a:p>
          <a:p>
            <a:r>
              <a:rPr lang="en-US" dirty="0"/>
              <a:t> </a:t>
            </a:r>
          </a:p>
          <a:p>
            <a:r>
              <a:rPr lang="en-US" dirty="0"/>
              <a:t> </a:t>
            </a:r>
          </a:p>
          <a:p>
            <a:r>
              <a:rPr lang="en-US" dirty="0"/>
              <a:t>Verizon Wireless</a:t>
            </a:r>
          </a:p>
          <a:p>
            <a:r>
              <a:rPr lang="en-US" u="sng" dirty="0">
                <a:hlinkClick r:id="rId14"/>
              </a:rPr>
              <a:t>http://www.verizonwireless.com/</a:t>
            </a:r>
            <a:r>
              <a:rPr lang="en-US" dirty="0"/>
              <a:t> </a:t>
            </a:r>
          </a:p>
          <a:p>
            <a:r>
              <a:rPr lang="en-US" dirty="0"/>
              <a:t> </a:t>
            </a:r>
          </a:p>
          <a:p>
            <a:r>
              <a:rPr lang="en-US" dirty="0"/>
              <a:t>X</a:t>
            </a:r>
          </a:p>
          <a:p>
            <a:r>
              <a:rPr lang="en-US" dirty="0"/>
              <a:t> </a:t>
            </a:r>
          </a:p>
          <a:p>
            <a:r>
              <a:rPr lang="en-US" dirty="0"/>
              <a:t> </a:t>
            </a:r>
          </a:p>
          <a:p>
            <a:r>
              <a:rPr lang="en-US" dirty="0"/>
              <a:t> </a:t>
            </a:r>
          </a:p>
          <a:p>
            <a:r>
              <a:rPr lang="en-US" dirty="0"/>
              <a:t>Western Wisconsin Communication</a:t>
            </a:r>
          </a:p>
          <a:p>
            <a:r>
              <a:rPr lang="en-US" u="sng" dirty="0">
                <a:hlinkClick r:id="rId15"/>
              </a:rPr>
              <a:t>http://www2.tcc.coop</a:t>
            </a:r>
            <a:r>
              <a:rPr lang="en-US" dirty="0"/>
              <a:t>   </a:t>
            </a:r>
          </a:p>
          <a:p>
            <a:r>
              <a:rPr lang="en-US" dirty="0"/>
              <a:t> </a:t>
            </a:r>
          </a:p>
          <a:p>
            <a:r>
              <a:rPr lang="en-US" dirty="0"/>
              <a:t> </a:t>
            </a:r>
          </a:p>
          <a:p>
            <a:r>
              <a:rPr lang="en-US" dirty="0"/>
              <a:t> </a:t>
            </a:r>
          </a:p>
          <a:p>
            <a:r>
              <a:rPr lang="en-US" dirty="0"/>
              <a:t>x</a:t>
            </a:r>
          </a:p>
          <a:p>
            <a:r>
              <a:rPr lang="en-US" dirty="0"/>
              <a:t> </a:t>
            </a:r>
          </a:p>
          <a:p>
            <a:r>
              <a:rPr lang="en-US" dirty="0"/>
              <a:t>Wisconsin RSA #7</a:t>
            </a:r>
          </a:p>
          <a:p>
            <a:r>
              <a:rPr lang="en-US" u="sng" dirty="0">
                <a:hlinkClick r:id="rId16"/>
              </a:rPr>
              <a:t>http://www.lakecountrymobility.com/</a:t>
            </a:r>
            <a:r>
              <a:rPr lang="en-US" dirty="0"/>
              <a:t> </a:t>
            </a:r>
          </a:p>
          <a:p>
            <a:r>
              <a:rPr lang="en-US" dirty="0"/>
              <a:t> </a:t>
            </a:r>
          </a:p>
          <a:p>
            <a:r>
              <a:rPr lang="en-US" dirty="0"/>
              <a:t>x</a:t>
            </a:r>
          </a:p>
          <a:p>
            <a:r>
              <a:rPr lang="en-US" dirty="0"/>
              <a:t> </a:t>
            </a:r>
          </a:p>
          <a:p>
            <a:r>
              <a:rPr lang="en-US" dirty="0"/>
              <a:t> </a:t>
            </a:r>
          </a:p>
          <a:p>
            <a:r>
              <a:rPr lang="en-US" dirty="0"/>
              <a:t> </a:t>
            </a:r>
          </a:p>
          <a:p>
            <a:r>
              <a:rPr lang="en-US" b="1" dirty="0"/>
              <a:t>Additional Provider(s) Within 10 Miles of Clark County</a:t>
            </a:r>
            <a:endParaRPr lang="en-US" dirty="0"/>
          </a:p>
          <a:p>
            <a:r>
              <a:rPr lang="en-US" dirty="0"/>
              <a:t>Tri-County Communications Cooperative</a:t>
            </a:r>
          </a:p>
          <a:p>
            <a:r>
              <a:rPr lang="en-US" u="sng" dirty="0">
                <a:hlinkClick r:id="rId15"/>
              </a:rPr>
              <a:t>http://www2.tcc.coop</a:t>
            </a:r>
            <a:r>
              <a:rPr lang="en-US" dirty="0"/>
              <a:t> </a:t>
            </a:r>
          </a:p>
          <a:p>
            <a:r>
              <a:rPr lang="en-US" dirty="0"/>
              <a:t> </a:t>
            </a:r>
          </a:p>
          <a:p>
            <a:r>
              <a:rPr lang="en-US" dirty="0"/>
              <a:t> </a:t>
            </a:r>
          </a:p>
          <a:p>
            <a:r>
              <a:rPr lang="en-US" dirty="0"/>
              <a:t> </a:t>
            </a:r>
          </a:p>
          <a:p>
            <a:r>
              <a:rPr lang="en-US" dirty="0"/>
              <a:t> </a:t>
            </a:r>
          </a:p>
          <a:p>
            <a:r>
              <a:rPr lang="en-US" dirty="0"/>
              <a:t>X</a:t>
            </a:r>
          </a:p>
          <a:p>
            <a:r>
              <a:rPr lang="en-US" dirty="0"/>
              <a:t>Wisconsin RS#7 (Lake County Mobility) operates as a subsidiary of ATT Mobility, LLC</a:t>
            </a:r>
          </a:p>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25</a:t>
            </a:fld>
            <a:endParaRPr lang="en-US"/>
          </a:p>
        </p:txBody>
      </p:sp>
    </p:spTree>
    <p:extLst>
      <p:ext uri="{BB962C8B-B14F-4D97-AF65-F5344CB8AC3E}">
        <p14:creationId xmlns:p14="http://schemas.microsoft.com/office/powerpoint/2010/main" val="42583122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27</a:t>
            </a:fld>
            <a:endParaRPr lang="en-US"/>
          </a:p>
        </p:txBody>
      </p:sp>
    </p:spTree>
    <p:extLst>
      <p:ext uri="{BB962C8B-B14F-4D97-AF65-F5344CB8AC3E}">
        <p14:creationId xmlns:p14="http://schemas.microsoft.com/office/powerpoint/2010/main" val="1969244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28</a:t>
            </a:fld>
            <a:endParaRPr lang="en-US"/>
          </a:p>
        </p:txBody>
      </p:sp>
    </p:spTree>
    <p:extLst>
      <p:ext uri="{BB962C8B-B14F-4D97-AF65-F5344CB8AC3E}">
        <p14:creationId xmlns:p14="http://schemas.microsoft.com/office/powerpoint/2010/main" val="1340691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438B80-56BF-49CD-86F2-CF0373AC7257}" type="slidenum">
              <a:rPr lang="en-US" smtClean="0"/>
              <a:t>29</a:t>
            </a:fld>
            <a:endParaRPr lang="en-US"/>
          </a:p>
        </p:txBody>
      </p:sp>
    </p:spTree>
    <p:extLst>
      <p:ext uri="{BB962C8B-B14F-4D97-AF65-F5344CB8AC3E}">
        <p14:creationId xmlns:p14="http://schemas.microsoft.com/office/powerpoint/2010/main" val="3791688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30</a:t>
            </a:fld>
            <a:endParaRPr lang="en-US"/>
          </a:p>
        </p:txBody>
      </p:sp>
    </p:spTree>
    <p:extLst>
      <p:ext uri="{BB962C8B-B14F-4D97-AF65-F5344CB8AC3E}">
        <p14:creationId xmlns:p14="http://schemas.microsoft.com/office/powerpoint/2010/main" val="1065089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31</a:t>
            </a:fld>
            <a:endParaRPr lang="en-US"/>
          </a:p>
        </p:txBody>
      </p:sp>
    </p:spTree>
    <p:extLst>
      <p:ext uri="{BB962C8B-B14F-4D97-AF65-F5344CB8AC3E}">
        <p14:creationId xmlns:p14="http://schemas.microsoft.com/office/powerpoint/2010/main" val="23279668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438B80-56BF-49CD-86F2-CF0373AC7257}" type="slidenum">
              <a:rPr lang="en-US" smtClean="0"/>
              <a:t>32</a:t>
            </a:fld>
            <a:endParaRPr lang="en-US"/>
          </a:p>
        </p:txBody>
      </p:sp>
    </p:spTree>
    <p:extLst>
      <p:ext uri="{BB962C8B-B14F-4D97-AF65-F5344CB8AC3E}">
        <p14:creationId xmlns:p14="http://schemas.microsoft.com/office/powerpoint/2010/main" val="3222443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Bottom</a:t>
            </a:r>
            <a:r>
              <a:rPr lang="en-US" baseline="0" dirty="0" smtClean="0"/>
              <a:t> line -  to see the economic impact, adoption and utilization are keys.  This can be said for small businesses as much as it can be said for households.</a:t>
            </a:r>
            <a:endParaRPr lang="en-US" dirty="0"/>
          </a:p>
        </p:txBody>
      </p:sp>
      <p:sp>
        <p:nvSpPr>
          <p:cNvPr id="4" name="Slide Number Placeholder 3"/>
          <p:cNvSpPr>
            <a:spLocks noGrp="1"/>
          </p:cNvSpPr>
          <p:nvPr>
            <p:ph type="sldNum" sz="quarter" idx="10"/>
          </p:nvPr>
        </p:nvSpPr>
        <p:spPr/>
        <p:txBody>
          <a:bodyPr/>
          <a:lstStyle/>
          <a:p>
            <a:fld id="{A972A341-EF84-4FDD-BD13-8ABEF0DC71E9}" type="slidenum">
              <a:rPr lang="en-US" smtClean="0"/>
              <a:t>33</a:t>
            </a:fld>
            <a:endParaRPr lang="en-US"/>
          </a:p>
        </p:txBody>
      </p:sp>
    </p:spTree>
    <p:extLst>
      <p:ext uri="{BB962C8B-B14F-4D97-AF65-F5344CB8AC3E}">
        <p14:creationId xmlns:p14="http://schemas.microsoft.com/office/powerpoint/2010/main" val="3232785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percent of population in each county identified as living in a Census Tract where at least 20% of population subscribe to a fixed broadband service advertised at 3 Mbps download speed or greater, June 2013. </a:t>
            </a:r>
          </a:p>
          <a:p>
            <a:endParaRPr lang="en-US" dirty="0"/>
          </a:p>
          <a:p>
            <a:r>
              <a:rPr lang="en-US" dirty="0"/>
              <a:t>This is not comparable to an estimate of the number of people in a county that subscribe to a broadband service. For example, in a county where there is 100% that live in Census Tracts where there is substantial broadband subscription, it does not follow that everyone in that county subscribes.  However, it is a useful data point to compare a county's subscription relative to peer counties. The data is available for ranges at a census tract level.</a:t>
            </a:r>
          </a:p>
        </p:txBody>
      </p:sp>
      <p:sp>
        <p:nvSpPr>
          <p:cNvPr id="4" name="Slide Number Placeholder 3"/>
          <p:cNvSpPr>
            <a:spLocks noGrp="1"/>
          </p:cNvSpPr>
          <p:nvPr>
            <p:ph type="sldNum" sz="quarter" idx="10"/>
          </p:nvPr>
        </p:nvSpPr>
        <p:spPr/>
        <p:txBody>
          <a:bodyPr/>
          <a:lstStyle/>
          <a:p>
            <a:fld id="{74438B80-56BF-49CD-86F2-CF0373AC7257}" type="slidenum">
              <a:rPr lang="en-US" smtClean="0"/>
              <a:t>34</a:t>
            </a:fld>
            <a:endParaRPr lang="en-US"/>
          </a:p>
        </p:txBody>
      </p:sp>
    </p:spTree>
    <p:extLst>
      <p:ext uri="{BB962C8B-B14F-4D97-AF65-F5344CB8AC3E}">
        <p14:creationId xmlns:p14="http://schemas.microsoft.com/office/powerpoint/2010/main" val="3207435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broadband,</a:t>
            </a:r>
            <a:r>
              <a:rPr lang="en-US" baseline="0" dirty="0" smtClean="0"/>
              <a:t> i</a:t>
            </a:r>
            <a:r>
              <a:rPr lang="en-US" dirty="0" smtClean="0"/>
              <a:t>t’s not about just one technology that is available</a:t>
            </a:r>
            <a:r>
              <a:rPr lang="en-US" baseline="0" dirty="0" smtClean="0"/>
              <a:t> to communities; broadband comes in many different “flavors” and these different technologies together and alone to provide the broadband speeds, or bandwidth, needed to perform modern applications to….</a:t>
            </a:r>
            <a:endParaRPr lang="en-US" dirty="0"/>
          </a:p>
        </p:txBody>
      </p:sp>
      <p:sp>
        <p:nvSpPr>
          <p:cNvPr id="4" name="Slide Number Placeholder 3"/>
          <p:cNvSpPr>
            <a:spLocks noGrp="1"/>
          </p:cNvSpPr>
          <p:nvPr>
            <p:ph type="sldNum" sz="quarter" idx="10"/>
          </p:nvPr>
        </p:nvSpPr>
        <p:spPr/>
        <p:txBody>
          <a:bodyPr/>
          <a:lstStyle/>
          <a:p>
            <a:fld id="{B4A0D895-E352-4892-9461-C13D5EB1959D}" type="slidenum">
              <a:rPr lang="en-US" smtClean="0"/>
              <a:t>3</a:t>
            </a:fld>
            <a:endParaRPr lang="en-US"/>
          </a:p>
        </p:txBody>
      </p:sp>
    </p:spTree>
    <p:extLst>
      <p:ext uri="{BB962C8B-B14F-4D97-AF65-F5344CB8AC3E}">
        <p14:creationId xmlns:p14="http://schemas.microsoft.com/office/powerpoint/2010/main" val="3692936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438B80-56BF-49CD-86F2-CF0373AC7257}" type="slidenum">
              <a:rPr lang="en-US" smtClean="0"/>
              <a:t>35</a:t>
            </a:fld>
            <a:endParaRPr lang="en-US"/>
          </a:p>
        </p:txBody>
      </p:sp>
    </p:spTree>
    <p:extLst>
      <p:ext uri="{BB962C8B-B14F-4D97-AF65-F5344CB8AC3E}">
        <p14:creationId xmlns:p14="http://schemas.microsoft.com/office/powerpoint/2010/main" val="2112137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438B80-56BF-49CD-86F2-CF0373AC7257}" type="slidenum">
              <a:rPr lang="en-US" smtClean="0"/>
              <a:t>36</a:t>
            </a:fld>
            <a:endParaRPr lang="en-US"/>
          </a:p>
        </p:txBody>
      </p:sp>
    </p:spTree>
    <p:extLst>
      <p:ext uri="{BB962C8B-B14F-4D97-AF65-F5344CB8AC3E}">
        <p14:creationId xmlns:p14="http://schemas.microsoft.com/office/powerpoint/2010/main" val="3579296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438B80-56BF-49CD-86F2-CF0373AC7257}" type="slidenum">
              <a:rPr lang="en-US" smtClean="0"/>
              <a:t>37</a:t>
            </a:fld>
            <a:endParaRPr lang="en-US"/>
          </a:p>
        </p:txBody>
      </p:sp>
    </p:spTree>
    <p:extLst>
      <p:ext uri="{BB962C8B-B14F-4D97-AF65-F5344CB8AC3E}">
        <p14:creationId xmlns:p14="http://schemas.microsoft.com/office/powerpoint/2010/main" val="2372605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39</a:t>
            </a:fld>
            <a:endParaRPr lang="en-US"/>
          </a:p>
        </p:txBody>
      </p:sp>
    </p:spTree>
    <p:extLst>
      <p:ext uri="{BB962C8B-B14F-4D97-AF65-F5344CB8AC3E}">
        <p14:creationId xmlns:p14="http://schemas.microsoft.com/office/powerpoint/2010/main" val="2719370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41</a:t>
            </a:fld>
            <a:endParaRPr lang="en-US"/>
          </a:p>
        </p:txBody>
      </p:sp>
    </p:spTree>
    <p:extLst>
      <p:ext uri="{BB962C8B-B14F-4D97-AF65-F5344CB8AC3E}">
        <p14:creationId xmlns:p14="http://schemas.microsoft.com/office/powerpoint/2010/main" val="3692193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St.</a:t>
            </a:r>
            <a:r>
              <a:rPr lang="en-US" baseline="0" dirty="0" smtClean="0"/>
              <a:t> Croix</a:t>
            </a:r>
            <a:r>
              <a:rPr lang="en-US" dirty="0" smtClean="0"/>
              <a:t> County</a:t>
            </a:r>
            <a:r>
              <a:rPr lang="en-US" baseline="0" dirty="0" smtClean="0"/>
              <a:t> does not have a high percentage of seasonal housing as a whole, so may not be an attractor for providers.</a:t>
            </a:r>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44</a:t>
            </a:fld>
            <a:endParaRPr lang="en-US"/>
          </a:p>
        </p:txBody>
      </p:sp>
    </p:spTree>
    <p:extLst>
      <p:ext uri="{BB962C8B-B14F-4D97-AF65-F5344CB8AC3E}">
        <p14:creationId xmlns:p14="http://schemas.microsoft.com/office/powerpoint/2010/main" val="35410898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4FB025-D153-4147-BE26-8392264524AF}" type="slidenum">
              <a:rPr lang="en-US" smtClean="0"/>
              <a:t>45</a:t>
            </a:fld>
            <a:endParaRPr lang="en-US"/>
          </a:p>
        </p:txBody>
      </p:sp>
    </p:spTree>
    <p:extLst>
      <p:ext uri="{BB962C8B-B14F-4D97-AF65-F5344CB8AC3E}">
        <p14:creationId xmlns:p14="http://schemas.microsoft.com/office/powerpoint/2010/main" val="3335464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46</a:t>
            </a:fld>
            <a:endParaRPr lang="en-US"/>
          </a:p>
        </p:txBody>
      </p:sp>
    </p:spTree>
    <p:extLst>
      <p:ext uri="{BB962C8B-B14F-4D97-AF65-F5344CB8AC3E}">
        <p14:creationId xmlns:p14="http://schemas.microsoft.com/office/powerpoint/2010/main" val="1056670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4</a:t>
            </a:fld>
            <a:endParaRPr lang="en-US"/>
          </a:p>
        </p:txBody>
      </p:sp>
    </p:spTree>
    <p:extLst>
      <p:ext uri="{BB962C8B-B14F-4D97-AF65-F5344CB8AC3E}">
        <p14:creationId xmlns:p14="http://schemas.microsoft.com/office/powerpoint/2010/main" val="2117774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Andy:</a:t>
            </a:r>
          </a:p>
          <a:p>
            <a:r>
              <a:rPr lang="en-US" dirty="0" smtClean="0"/>
              <a:t>So why does</a:t>
            </a:r>
            <a:r>
              <a:rPr lang="en-US" baseline="0" dirty="0" smtClean="0"/>
              <a:t> speed matter?</a:t>
            </a:r>
          </a:p>
          <a:p>
            <a:endParaRPr lang="en-US" baseline="0" dirty="0" smtClean="0"/>
          </a:p>
          <a:p>
            <a:r>
              <a:rPr lang="en-US" baseline="0" dirty="0" smtClean="0"/>
              <a:t>Two things to know: The Data Pipe or technology measures the speed or “bandwidth” in megabits per second. As you can see in this example with wired technologies, the larger the pipe/faster the speed, the quicker a file will download to your computer/device. File sizes (measured in Megabytes) vary pending the work you do--visiting (or downloading) a webpage is a relatively small file size; viewing or streaming a video which is a larger file size requires more bandwidth or a bigger pipe—in this example you can clearly see fiber is a bigger pipe and will download a 835 MB file in seconds versus days with a dial-up connection.</a:t>
            </a:r>
          </a:p>
          <a:p>
            <a:endParaRPr lang="en-US" baseline="0" dirty="0" smtClean="0"/>
          </a:p>
          <a:p>
            <a:r>
              <a:rPr lang="en-US" baseline="0" dirty="0" smtClean="0"/>
              <a:t>So why does this matter? As the internet and innovations evolved, so do the bandwidth needs and demand—streaming videos and large data files is commonplace for education, telemedicine, etc.</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3D23D2-A2A9-4D74-9A74-92C8B4D5234D}" type="slidenum">
              <a:rPr lang="en-US" smtClean="0"/>
              <a:pPr/>
              <a:t>5</a:t>
            </a:fld>
            <a:endParaRPr lang="en-US"/>
          </a:p>
        </p:txBody>
      </p:sp>
    </p:spTree>
    <p:extLst>
      <p:ext uri="{BB962C8B-B14F-4D97-AF65-F5344CB8AC3E}">
        <p14:creationId xmlns:p14="http://schemas.microsoft.com/office/powerpoint/2010/main" val="2187793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6</a:t>
            </a:fld>
            <a:endParaRPr lang="en-US"/>
          </a:p>
        </p:txBody>
      </p:sp>
    </p:spTree>
    <p:extLst>
      <p:ext uri="{BB962C8B-B14F-4D97-AF65-F5344CB8AC3E}">
        <p14:creationId xmlns:p14="http://schemas.microsoft.com/office/powerpoint/2010/main" val="848218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7</a:t>
            </a:fld>
            <a:endParaRPr lang="en-US"/>
          </a:p>
        </p:txBody>
      </p:sp>
    </p:spTree>
    <p:extLst>
      <p:ext uri="{BB962C8B-B14F-4D97-AF65-F5344CB8AC3E}">
        <p14:creationId xmlns:p14="http://schemas.microsoft.com/office/powerpoint/2010/main" val="2625072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Jill:</a:t>
            </a:r>
          </a:p>
          <a:p>
            <a:endParaRPr lang="en-US" dirty="0" smtClean="0"/>
          </a:p>
          <a:p>
            <a:r>
              <a:rPr lang="en-US" dirty="0" smtClean="0"/>
              <a:t>Defy the myth:</a:t>
            </a:r>
            <a:r>
              <a:rPr lang="en-US" baseline="0" dirty="0" smtClean="0"/>
              <a:t> Wireless does not stand alone—it can’t take over the world and be the only solution; in other words, you can’t have wireless without a wired connection. </a:t>
            </a:r>
            <a:r>
              <a:rPr lang="en-US" baseline="0" dirty="0" err="1" smtClean="0"/>
              <a:t>Ya</a:t>
            </a:r>
            <a:r>
              <a:rPr lang="en-US" baseline="0" dirty="0" smtClean="0"/>
              <a:t> need </a:t>
            </a:r>
            <a:r>
              <a:rPr lang="en-US" baseline="0" dirty="0" err="1" smtClean="0"/>
              <a:t>em</a:t>
            </a:r>
            <a:r>
              <a:rPr lang="en-US" baseline="0" dirty="0" smtClean="0"/>
              <a:t> both!</a:t>
            </a:r>
          </a:p>
          <a:p>
            <a:endParaRPr lang="en-US" baseline="0" dirty="0" smtClean="0"/>
          </a:p>
          <a:p>
            <a:r>
              <a:rPr lang="en-US" baseline="0" dirty="0" smtClean="0"/>
              <a:t>So,  How Did We get and how do we evolve so all communities are connected?</a:t>
            </a:r>
            <a:endParaRPr lang="en-US" dirty="0"/>
          </a:p>
        </p:txBody>
      </p:sp>
      <p:sp>
        <p:nvSpPr>
          <p:cNvPr id="4" name="Slide Number Placeholder 3"/>
          <p:cNvSpPr>
            <a:spLocks noGrp="1"/>
          </p:cNvSpPr>
          <p:nvPr>
            <p:ph type="sldNum" sz="quarter" idx="10"/>
          </p:nvPr>
        </p:nvSpPr>
        <p:spPr/>
        <p:txBody>
          <a:bodyPr/>
          <a:lstStyle/>
          <a:p>
            <a:fld id="{623D23D2-A2A9-4D74-9A74-92C8B4D5234D}" type="slidenum">
              <a:rPr lang="en-US" smtClean="0"/>
              <a:pPr/>
              <a:t>9</a:t>
            </a:fld>
            <a:endParaRPr lang="en-US"/>
          </a:p>
        </p:txBody>
      </p:sp>
    </p:spTree>
    <p:extLst>
      <p:ext uri="{BB962C8B-B14F-4D97-AF65-F5344CB8AC3E}">
        <p14:creationId xmlns:p14="http://schemas.microsoft.com/office/powerpoint/2010/main" val="4284243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know based on state</a:t>
            </a:r>
            <a:r>
              <a:rPr lang="en-US" baseline="0" dirty="0" smtClean="0"/>
              <a:t> and national broadband data</a:t>
            </a:r>
          </a:p>
          <a:p>
            <a:r>
              <a:rPr lang="en-US" baseline="0" dirty="0" smtClean="0"/>
              <a:t>FCC-477 Subscription Data</a:t>
            </a:r>
          </a:p>
          <a:p>
            <a:r>
              <a:rPr lang="en-US" baseline="0" dirty="0" smtClean="0"/>
              <a:t>Bandwidth Assessment Data</a:t>
            </a:r>
            <a:endParaRPr lang="en-US" dirty="0"/>
          </a:p>
        </p:txBody>
      </p:sp>
      <p:sp>
        <p:nvSpPr>
          <p:cNvPr id="4" name="Slide Number Placeholder 3"/>
          <p:cNvSpPr>
            <a:spLocks noGrp="1"/>
          </p:cNvSpPr>
          <p:nvPr>
            <p:ph type="sldNum" sz="quarter" idx="10"/>
          </p:nvPr>
        </p:nvSpPr>
        <p:spPr/>
        <p:txBody>
          <a:bodyPr/>
          <a:lstStyle/>
          <a:p>
            <a:fld id="{74438B80-56BF-49CD-86F2-CF0373AC7257}" type="slidenum">
              <a:rPr lang="en-US" smtClean="0"/>
              <a:t>10</a:t>
            </a:fld>
            <a:endParaRPr lang="en-US"/>
          </a:p>
        </p:txBody>
      </p:sp>
    </p:spTree>
    <p:extLst>
      <p:ext uri="{BB962C8B-B14F-4D97-AF65-F5344CB8AC3E}">
        <p14:creationId xmlns:p14="http://schemas.microsoft.com/office/powerpoint/2010/main" val="1347874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37708020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762000" y="1600200"/>
            <a:ext cx="7924800" cy="441959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480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45161"/>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762000" y="274638"/>
            <a:ext cx="5715000" cy="5745161"/>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78669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232471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1682365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4038600" cy="4419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876800" y="1600200"/>
            <a:ext cx="4038600" cy="44195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730452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3000" y="339725"/>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38200" y="16002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8200" y="2174875"/>
            <a:ext cx="4040188"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26025" y="16002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26025" y="2174875"/>
            <a:ext cx="4041775" cy="38449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36500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20569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525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9850" y="273050"/>
            <a:ext cx="5111750" cy="58229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62000" y="1435101"/>
            <a:ext cx="3008313" cy="45795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20682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22055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jp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52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85800" y="1524000"/>
            <a:ext cx="8229600" cy="454509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3074" name="Picture 2"/>
          <p:cNvPicPr>
            <a:picLocks noChangeAspect="1" noChangeArrowheads="1"/>
          </p:cNvPicPr>
          <p:nvPr userDrawn="1"/>
        </p:nvPicPr>
        <p:blipFill rotWithShape="1">
          <a:blip r:embed="rId13">
            <a:extLst>
              <a:ext uri="{28A0092B-C50C-407E-A947-70E740481C1C}">
                <a14:useLocalDpi xmlns:a14="http://schemas.microsoft.com/office/drawing/2010/main" val="0"/>
              </a:ext>
            </a:extLst>
          </a:blip>
          <a:srcRect r="30769"/>
          <a:stretch/>
        </p:blipFill>
        <p:spPr bwMode="auto">
          <a:xfrm>
            <a:off x="0" y="-53262"/>
            <a:ext cx="457200" cy="723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38178" y="6254855"/>
            <a:ext cx="1447800" cy="482600"/>
          </a:xfrm>
          <a:prstGeom prst="rect">
            <a:avLst/>
          </a:prstGeom>
        </p:spPr>
      </p:pic>
      <p:sp>
        <p:nvSpPr>
          <p:cNvPr id="6" name="Date Placeholder 3"/>
          <p:cNvSpPr>
            <a:spLocks noGrp="1"/>
          </p:cNvSpPr>
          <p:nvPr>
            <p:ph type="dt" sz="half" idx="2"/>
          </p:nvPr>
        </p:nvSpPr>
        <p:spPr>
          <a:xfrm>
            <a:off x="431611" y="6372331"/>
            <a:ext cx="1067463" cy="365125"/>
          </a:xfrm>
          <a:prstGeom prst="rect">
            <a:avLst/>
          </a:prstGeom>
        </p:spPr>
        <p:txBody>
          <a:bodyPr vert="horz" lIns="91440" tIns="45720" rIns="91440" bIns="45720" rtlCol="0" anchor="ctr"/>
          <a:lstStyle>
            <a:lvl1pPr algn="l">
              <a:defRPr sz="1200">
                <a:solidFill>
                  <a:schemeClr val="accent1">
                    <a:lumMod val="50000"/>
                  </a:schemeClr>
                </a:solidFill>
              </a:defRPr>
            </a:lvl1pPr>
          </a:lstStyle>
          <a:p>
            <a:fld id="{B61BEF0D-F0BB-DE4B-95CE-6DB70DBA9567}" type="datetimeFigureOut">
              <a:rPr lang="en-US" smtClean="0"/>
              <a:pPr/>
              <a:t>4/14/2015</a:t>
            </a:fld>
            <a:endParaRPr lang="en-US" dirty="0"/>
          </a:p>
        </p:txBody>
      </p:sp>
      <p:sp>
        <p:nvSpPr>
          <p:cNvPr id="7" name="Footer Placeholder 4"/>
          <p:cNvSpPr>
            <a:spLocks noGrp="1"/>
          </p:cNvSpPr>
          <p:nvPr>
            <p:ph type="ftr" sz="quarter" idx="3"/>
          </p:nvPr>
        </p:nvSpPr>
        <p:spPr>
          <a:xfrm>
            <a:off x="2251293" y="6372330"/>
            <a:ext cx="5145206" cy="365125"/>
          </a:xfrm>
          <a:prstGeom prst="rect">
            <a:avLst/>
          </a:prstGeom>
        </p:spPr>
        <p:txBody>
          <a:bodyPr vert="horz" lIns="91440" tIns="45720" rIns="91440" bIns="45720" rtlCol="0" anchor="ctr"/>
          <a:lstStyle>
            <a:lvl1pPr algn="ctr">
              <a:defRPr sz="1800" b="0">
                <a:solidFill>
                  <a:schemeClr val="accent1">
                    <a:lumMod val="50000"/>
                  </a:schemeClr>
                </a:solidFill>
                <a:latin typeface="+mn-lt"/>
              </a:defRPr>
            </a:lvl1pPr>
          </a:lstStyle>
          <a:p>
            <a:r>
              <a:rPr lang="en-US" dirty="0" smtClean="0"/>
              <a:t>Broadband E-Commerce &amp; Education Center</a:t>
            </a:r>
            <a:endParaRPr lang="en-US" dirty="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9880979" y="6042937"/>
            <a:ext cx="2083558" cy="694519"/>
          </a:xfrm>
          <a:prstGeom prst="rect">
            <a:avLst/>
          </a:prstGeom>
        </p:spPr>
      </p:pic>
      <p:pic>
        <p:nvPicPr>
          <p:cNvPr id="10" name="Picture 9"/>
          <p:cNvPicPr>
            <a:picLocks noChangeAspect="1"/>
          </p:cNvPicPr>
          <p:nvPr userDrawn="1"/>
        </p:nvPicPr>
        <p:blipFill rotWithShape="1">
          <a:blip r:embed="rId15" cstate="print">
            <a:extLst>
              <a:ext uri="{28A0092B-C50C-407E-A947-70E740481C1C}">
                <a14:useLocalDpi xmlns:a14="http://schemas.microsoft.com/office/drawing/2010/main" val="0"/>
              </a:ext>
            </a:extLst>
          </a:blip>
          <a:srcRect l="14750"/>
          <a:stretch/>
        </p:blipFill>
        <p:spPr>
          <a:xfrm>
            <a:off x="53426" y="-65009"/>
            <a:ext cx="1104331" cy="859536"/>
          </a:xfrm>
          <a:prstGeom prst="ellipse">
            <a:avLst/>
          </a:prstGeom>
        </p:spPr>
      </p:pic>
      <p:pic>
        <p:nvPicPr>
          <p:cNvPr id="11" name="Picture 10"/>
          <p:cNvPicPr>
            <a:picLocks noChangeAspect="1"/>
          </p:cNvPicPr>
          <p:nvPr userDrawn="1"/>
        </p:nvPicPr>
        <p:blipFill rotWithShape="1">
          <a:blip r:embed="rId16" cstate="print">
            <a:extLst>
              <a:ext uri="{28A0092B-C50C-407E-A947-70E740481C1C}">
                <a14:useLocalDpi xmlns:a14="http://schemas.microsoft.com/office/drawing/2010/main" val="0"/>
              </a:ext>
            </a:extLst>
          </a:blip>
          <a:srcRect l="7296" r="7576"/>
          <a:stretch/>
        </p:blipFill>
        <p:spPr>
          <a:xfrm>
            <a:off x="8735" y="715688"/>
            <a:ext cx="1149022" cy="895611"/>
          </a:xfrm>
          <a:prstGeom prst="ellipse">
            <a:avLst/>
          </a:prstGeom>
        </p:spPr>
      </p:pic>
      <p:pic>
        <p:nvPicPr>
          <p:cNvPr id="12" name="Picture 11"/>
          <p:cNvPicPr>
            <a:picLocks noChangeAspect="1"/>
          </p:cNvPicPr>
          <p:nvPr userDrawn="1"/>
        </p:nvPicPr>
        <p:blipFill rotWithShape="1">
          <a:blip r:embed="rId17" cstate="print">
            <a:extLst>
              <a:ext uri="{28A0092B-C50C-407E-A947-70E740481C1C}">
                <a14:useLocalDpi xmlns:a14="http://schemas.microsoft.com/office/drawing/2010/main" val="0"/>
              </a:ext>
            </a:extLst>
          </a:blip>
          <a:srcRect l="15724" r="4711"/>
          <a:stretch/>
        </p:blipFill>
        <p:spPr>
          <a:xfrm>
            <a:off x="-16784" y="1496385"/>
            <a:ext cx="1174541" cy="979510"/>
          </a:xfrm>
          <a:prstGeom prst="ellipse">
            <a:avLst/>
          </a:prstGeom>
        </p:spPr>
      </p:pic>
      <p:pic>
        <p:nvPicPr>
          <p:cNvPr id="13" name="Picture 12"/>
          <p:cNvPicPr>
            <a:picLocks noChangeAspect="1"/>
          </p:cNvPicPr>
          <p:nvPr userDrawn="1"/>
        </p:nvPicPr>
        <p:blipFill rotWithShape="1">
          <a:blip r:embed="rId18" cstate="print">
            <a:extLst>
              <a:ext uri="{28A0092B-C50C-407E-A947-70E740481C1C}">
                <a14:useLocalDpi xmlns:a14="http://schemas.microsoft.com/office/drawing/2010/main" val="0"/>
              </a:ext>
            </a:extLst>
          </a:blip>
          <a:srcRect l="18253"/>
          <a:stretch/>
        </p:blipFill>
        <p:spPr>
          <a:xfrm>
            <a:off x="-47456" y="2391996"/>
            <a:ext cx="1205213" cy="962263"/>
          </a:xfrm>
          <a:prstGeom prst="ellipse">
            <a:avLst/>
          </a:prstGeom>
        </p:spPr>
      </p:pic>
    </p:spTree>
    <p:extLst>
      <p:ext uri="{BB962C8B-B14F-4D97-AF65-F5344CB8AC3E}">
        <p14:creationId xmlns:p14="http://schemas.microsoft.com/office/powerpoint/2010/main" val="2147621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ill.hietpas@ces.uwex.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blandinfoundation.org/_uls/resources/SNG--ROI_from_Broadband_Infrastructure_and_Utilization--01-31-14.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broadbandtoolkit.org/1.3"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ye.org/"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ye.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hyperlink" Target="http://www.broadbandmap.gov/demographics"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http://www.apl.wisc.edu/resource_profiles/hu_density/clark_county.pdf" TargetMode="External"/><Relationship Id="rId4" Type="http://schemas.openxmlformats.org/officeDocument/2006/relationships/image" Target="../media/image28.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www.link.wisconsin.gov/" TargetMode="External"/><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www.broadbandmap.wisconsin.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www.broadbandmap.wisconsin.gov/" TargetMode="Externa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psc.wi.gov/apps35/ERF_search/default.aspx"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9.png"/><Relationship Id="rId5" Type="http://schemas.microsoft.com/office/2007/relationships/hdphoto" Target="../media/hdphoto1.wdp"/><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apps.costquest.com/pp/wi"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hyperlink" Target="http://broadband.uwex.edu/resource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6.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www.pewinternet.org/2015/04/01/u-s-smartphone-use-in-2015/pi_2015-04-01_smartphones_01/"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numion.com/calculators/time.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6676" y="685800"/>
            <a:ext cx="7772400" cy="1470025"/>
          </a:xfrm>
        </p:spPr>
        <p:txBody>
          <a:bodyPr>
            <a:normAutofit/>
          </a:bodyPr>
          <a:lstStyle/>
          <a:p>
            <a:r>
              <a:rPr lang="en-US" sz="2800" dirty="0" smtClean="0"/>
              <a:t>St. Croix County Wisconsin</a:t>
            </a:r>
            <a:endParaRPr lang="en-US" sz="2800" dirty="0"/>
          </a:p>
        </p:txBody>
      </p:sp>
      <p:sp>
        <p:nvSpPr>
          <p:cNvPr id="3" name="Subtitle 2"/>
          <p:cNvSpPr>
            <a:spLocks noGrp="1"/>
          </p:cNvSpPr>
          <p:nvPr>
            <p:ph type="subTitle" idx="1"/>
          </p:nvPr>
        </p:nvSpPr>
        <p:spPr>
          <a:xfrm>
            <a:off x="956676" y="1820971"/>
            <a:ext cx="8305800" cy="17526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sz="4000" b="1" dirty="0" smtClean="0">
                <a:solidFill>
                  <a:schemeClr val="tx1"/>
                </a:solidFill>
              </a:rPr>
              <a:t>Broadband and Economic Development</a:t>
            </a:r>
            <a:endParaRPr lang="en-US" sz="4000" b="1" dirty="0">
              <a:solidFill>
                <a:schemeClr val="tx1"/>
              </a:solidFill>
            </a:endParaRPr>
          </a:p>
        </p:txBody>
      </p:sp>
      <p:sp>
        <p:nvSpPr>
          <p:cNvPr id="4" name="Subtitle 2"/>
          <p:cNvSpPr txBox="1">
            <a:spLocks/>
          </p:cNvSpPr>
          <p:nvPr/>
        </p:nvSpPr>
        <p:spPr>
          <a:xfrm>
            <a:off x="3042608" y="3667291"/>
            <a:ext cx="6025192" cy="1574851"/>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sz="2600" dirty="0" smtClean="0"/>
              <a:t>Jill Hietpas, UWEX Regional Broadband Educator</a:t>
            </a:r>
          </a:p>
          <a:p>
            <a:pPr algn="l"/>
            <a:r>
              <a:rPr lang="en-US" sz="2600" dirty="0" smtClean="0">
                <a:hlinkClick r:id="rId3"/>
              </a:rPr>
              <a:t>Jill.hietpas@ces.uwex.edu</a:t>
            </a:r>
            <a:r>
              <a:rPr lang="en-US" sz="2600" dirty="0" smtClean="0"/>
              <a:t> </a:t>
            </a:r>
          </a:p>
          <a:p>
            <a:pPr algn="l"/>
            <a:r>
              <a:rPr lang="en-US" sz="2600" dirty="0" smtClean="0"/>
              <a:t>608-957-5539</a:t>
            </a:r>
          </a:p>
          <a:p>
            <a:pPr algn="l"/>
            <a:endParaRPr lang="en-US" sz="2200"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31116"/>
          <a:stretch/>
        </p:blipFill>
        <p:spPr>
          <a:xfrm>
            <a:off x="1290008" y="3647757"/>
            <a:ext cx="1543050" cy="15943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50247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620" y="147735"/>
            <a:ext cx="8229600" cy="1143000"/>
          </a:xfrm>
        </p:spPr>
        <p:txBody>
          <a:bodyPr>
            <a:normAutofit/>
          </a:bodyPr>
          <a:lstStyle/>
          <a:p>
            <a:r>
              <a:rPr lang="en-US" dirty="0" smtClean="0"/>
              <a:t>Broadband </a:t>
            </a:r>
            <a:r>
              <a:rPr lang="en-US" dirty="0"/>
              <a:t>&amp; Economic </a:t>
            </a:r>
            <a:r>
              <a:rPr lang="en-US" dirty="0" smtClean="0"/>
              <a:t>Influencers</a:t>
            </a:r>
            <a:endParaRPr lang="en-US" dirty="0"/>
          </a:p>
        </p:txBody>
      </p:sp>
      <p:sp>
        <p:nvSpPr>
          <p:cNvPr id="3" name="Content Placeholder 2"/>
          <p:cNvSpPr>
            <a:spLocks noGrp="1"/>
          </p:cNvSpPr>
          <p:nvPr>
            <p:ph idx="1"/>
          </p:nvPr>
        </p:nvSpPr>
        <p:spPr>
          <a:xfrm>
            <a:off x="1447801" y="1290735"/>
            <a:ext cx="7543800" cy="4876800"/>
          </a:xfrm>
        </p:spPr>
        <p:txBody>
          <a:bodyPr>
            <a:normAutofit/>
          </a:bodyPr>
          <a:lstStyle/>
          <a:p>
            <a:pPr fontAlgn="base">
              <a:lnSpc>
                <a:spcPct val="120000"/>
              </a:lnSpc>
              <a:spcBef>
                <a:spcPts val="1800"/>
              </a:spcBef>
            </a:pPr>
            <a:r>
              <a:rPr lang="en-US" sz="3600" dirty="0" smtClean="0"/>
              <a:t>Access</a:t>
            </a:r>
          </a:p>
          <a:p>
            <a:pPr fontAlgn="base">
              <a:lnSpc>
                <a:spcPct val="120000"/>
              </a:lnSpc>
              <a:spcBef>
                <a:spcPts val="1800"/>
              </a:spcBef>
            </a:pPr>
            <a:r>
              <a:rPr lang="en-US" sz="3600" dirty="0" smtClean="0"/>
              <a:t>Adoption</a:t>
            </a:r>
          </a:p>
          <a:p>
            <a:pPr fontAlgn="base">
              <a:lnSpc>
                <a:spcPct val="120000"/>
              </a:lnSpc>
              <a:spcBef>
                <a:spcPts val="1800"/>
              </a:spcBef>
            </a:pPr>
            <a:r>
              <a:rPr lang="en-US" sz="3600" dirty="0" smtClean="0"/>
              <a:t>Utilization</a:t>
            </a:r>
          </a:p>
        </p:txBody>
      </p:sp>
    </p:spTree>
    <p:extLst>
      <p:ext uri="{BB962C8B-B14F-4D97-AF65-F5344CB8AC3E}">
        <p14:creationId xmlns:p14="http://schemas.microsoft.com/office/powerpoint/2010/main" val="34575881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Broadband and Impacts on</a:t>
            </a:r>
            <a:r>
              <a:rPr lang="en-US" dirty="0" smtClean="0"/>
              <a:t/>
            </a:r>
            <a:br>
              <a:rPr lang="en-US" dirty="0" smtClean="0"/>
            </a:br>
            <a:r>
              <a:rPr lang="en-US" dirty="0" smtClean="0"/>
              <a:t>Economic Development</a:t>
            </a:r>
            <a:endParaRPr lang="en-US" dirty="0"/>
          </a:p>
        </p:txBody>
      </p:sp>
      <p:sp>
        <p:nvSpPr>
          <p:cNvPr id="3" name="Content Placeholder 2"/>
          <p:cNvSpPr>
            <a:spLocks noGrp="1"/>
          </p:cNvSpPr>
          <p:nvPr>
            <p:ph idx="1"/>
          </p:nvPr>
        </p:nvSpPr>
        <p:spPr>
          <a:xfrm>
            <a:off x="1295400" y="1905000"/>
            <a:ext cx="7848600" cy="4114800"/>
          </a:xfrm>
        </p:spPr>
        <p:txBody>
          <a:bodyPr/>
          <a:lstStyle/>
          <a:p>
            <a:pPr>
              <a:spcBef>
                <a:spcPts val="1800"/>
              </a:spcBef>
            </a:pPr>
            <a:r>
              <a:rPr lang="en-US" dirty="0" smtClean="0"/>
              <a:t>Access, Adoption, and Utilization are not the same concepts</a:t>
            </a:r>
          </a:p>
          <a:p>
            <a:pPr>
              <a:spcBef>
                <a:spcPts val="1800"/>
              </a:spcBef>
            </a:pPr>
            <a:r>
              <a:rPr lang="en-US" dirty="0" smtClean="0"/>
              <a:t>It’s NOT just about investing in infrastructure, but driving utilization</a:t>
            </a:r>
          </a:p>
          <a:p>
            <a:pPr>
              <a:spcBef>
                <a:spcPts val="1800"/>
              </a:spcBef>
            </a:pPr>
            <a:r>
              <a:rPr lang="en-US" dirty="0"/>
              <a:t>A Broadband Lifecycle Approach</a:t>
            </a:r>
          </a:p>
          <a:p>
            <a:pPr>
              <a:spcBef>
                <a:spcPts val="1800"/>
              </a:spcBef>
            </a:pPr>
            <a:r>
              <a:rPr lang="en-US" dirty="0" smtClean="0"/>
              <a:t>Bolsters Rural Economies</a:t>
            </a:r>
          </a:p>
          <a:p>
            <a:endParaRPr lang="en-US" dirty="0"/>
          </a:p>
        </p:txBody>
      </p:sp>
      <p:sp>
        <p:nvSpPr>
          <p:cNvPr id="4" name="Rectangle 3"/>
          <p:cNvSpPr/>
          <p:nvPr/>
        </p:nvSpPr>
        <p:spPr>
          <a:xfrm>
            <a:off x="1295400" y="5888995"/>
            <a:ext cx="7010400" cy="261610"/>
          </a:xfrm>
          <a:prstGeom prst="rect">
            <a:avLst/>
          </a:prstGeom>
        </p:spPr>
        <p:txBody>
          <a:bodyPr wrap="square">
            <a:spAutoFit/>
          </a:bodyPr>
          <a:lstStyle/>
          <a:p>
            <a:r>
              <a:rPr lang="en-US" sz="1100" dirty="0">
                <a:hlinkClick r:id="rId3"/>
              </a:rPr>
              <a:t>http://blandinfoundation.org/_uls/resources/SNG--ROI_from_Broadband_Infrastructure_and_Utilization--</a:t>
            </a:r>
            <a:r>
              <a:rPr lang="en-US" sz="1100" dirty="0" smtClean="0">
                <a:hlinkClick r:id="rId3"/>
              </a:rPr>
              <a:t>01-31-14.pdf</a:t>
            </a:r>
            <a:r>
              <a:rPr lang="en-US" sz="1100" dirty="0" smtClean="0"/>
              <a:t> </a:t>
            </a:r>
            <a:endParaRPr lang="en-US" sz="1100" dirty="0"/>
          </a:p>
        </p:txBody>
      </p:sp>
    </p:spTree>
    <p:extLst>
      <p:ext uri="{BB962C8B-B14F-4D97-AF65-F5344CB8AC3E}">
        <p14:creationId xmlns:p14="http://schemas.microsoft.com/office/powerpoint/2010/main" val="4111058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Economic Impacts of Broadband</a:t>
            </a:r>
            <a:endParaRPr lang="en-US" dirty="0"/>
          </a:p>
        </p:txBody>
      </p:sp>
      <p:sp>
        <p:nvSpPr>
          <p:cNvPr id="3" name="Content Placeholder 2"/>
          <p:cNvSpPr>
            <a:spLocks noGrp="1"/>
          </p:cNvSpPr>
          <p:nvPr>
            <p:ph idx="1"/>
          </p:nvPr>
        </p:nvSpPr>
        <p:spPr>
          <a:xfrm>
            <a:off x="1143000" y="1287294"/>
            <a:ext cx="8001000" cy="4648200"/>
          </a:xfrm>
        </p:spPr>
        <p:txBody>
          <a:bodyPr>
            <a:normAutofit fontScale="77500" lnSpcReduction="20000"/>
          </a:bodyPr>
          <a:lstStyle/>
          <a:p>
            <a:pPr marL="0" indent="0">
              <a:spcAft>
                <a:spcPts val="1800"/>
              </a:spcAft>
              <a:buNone/>
            </a:pPr>
            <a:endParaRPr lang="en-US" sz="3500" dirty="0"/>
          </a:p>
          <a:p>
            <a:pPr lvl="0">
              <a:spcBef>
                <a:spcPts val="0"/>
              </a:spcBef>
              <a:spcAft>
                <a:spcPts val="1800"/>
              </a:spcAft>
            </a:pPr>
            <a:r>
              <a:rPr lang="en-US" sz="3500" dirty="0"/>
              <a:t>Attract entrepreneurs, employees and customers</a:t>
            </a:r>
          </a:p>
          <a:p>
            <a:pPr lvl="0">
              <a:spcBef>
                <a:spcPts val="0"/>
              </a:spcBef>
              <a:spcAft>
                <a:spcPts val="1800"/>
              </a:spcAft>
            </a:pPr>
            <a:r>
              <a:rPr lang="en-US" sz="3500" dirty="0"/>
              <a:t>Enable new products and services</a:t>
            </a:r>
          </a:p>
          <a:p>
            <a:pPr lvl="0">
              <a:spcBef>
                <a:spcPts val="0"/>
              </a:spcBef>
              <a:spcAft>
                <a:spcPts val="1800"/>
              </a:spcAft>
            </a:pPr>
            <a:r>
              <a:rPr lang="en-US" sz="3500" dirty="0"/>
              <a:t>Create products and services in new ways</a:t>
            </a:r>
          </a:p>
          <a:p>
            <a:pPr lvl="0">
              <a:spcBef>
                <a:spcPts val="0"/>
              </a:spcBef>
              <a:spcAft>
                <a:spcPts val="1800"/>
              </a:spcAft>
            </a:pPr>
            <a:r>
              <a:rPr lang="en-US" sz="3500" dirty="0"/>
              <a:t>Expand freedom to live, work and play where desired</a:t>
            </a:r>
          </a:p>
          <a:p>
            <a:pPr lvl="0">
              <a:spcBef>
                <a:spcPts val="0"/>
              </a:spcBef>
              <a:spcAft>
                <a:spcPts val="1800"/>
              </a:spcAft>
            </a:pPr>
            <a:r>
              <a:rPr lang="en-US" sz="3500" dirty="0"/>
              <a:t>Interact with customers and venders anywhere/anytime</a:t>
            </a:r>
          </a:p>
          <a:p>
            <a:endParaRPr lang="en-US" dirty="0"/>
          </a:p>
        </p:txBody>
      </p:sp>
      <p:sp>
        <p:nvSpPr>
          <p:cNvPr id="4" name="Rectangle 3"/>
          <p:cNvSpPr/>
          <p:nvPr/>
        </p:nvSpPr>
        <p:spPr>
          <a:xfrm rot="19457385">
            <a:off x="1818391" y="2869087"/>
            <a:ext cx="5955584" cy="1200329"/>
          </a:xfrm>
          <a:prstGeom prst="rect">
            <a:avLst/>
          </a:prstGeom>
          <a:noFill/>
        </p:spPr>
        <p:txBody>
          <a:bodyPr wrap="square" lIns="91440" tIns="45720" rIns="91440" bIns="45720">
            <a:spAutoFit/>
          </a:bodyPr>
          <a:lstStyle/>
          <a:p>
            <a:pPr algn="ctr"/>
            <a:r>
              <a:rPr lang="en-US" sz="7200" b="0" cap="none" spc="0" dirty="0" smtClean="0">
                <a:ln w="0"/>
                <a:solidFill>
                  <a:schemeClr val="accent5">
                    <a:lumMod val="20000"/>
                    <a:lumOff val="80000"/>
                  </a:schemeClr>
                </a:solidFill>
                <a:effectLst>
                  <a:reflection blurRad="6350" stA="53000" endA="300" endPos="35500" dir="5400000" sy="-90000" algn="bl" rotWithShape="0"/>
                </a:effectLst>
              </a:rPr>
              <a:t>GLOBAL</a:t>
            </a:r>
            <a:endParaRPr lang="en-US" sz="7200" b="0" cap="none" spc="0" dirty="0">
              <a:ln w="0"/>
              <a:solidFill>
                <a:schemeClr val="accent5">
                  <a:lumMod val="20000"/>
                  <a:lumOff val="80000"/>
                </a:schemeClr>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16151004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Effects of GDP</a:t>
            </a:r>
            <a:endParaRPr lang="en-US" dirty="0"/>
          </a:p>
        </p:txBody>
      </p:sp>
      <p:pic>
        <p:nvPicPr>
          <p:cNvPr id="6146" name="Picture 2" descr="http://broadbandtoolkit.org/Images/w524/Photo/Photo/1/4e847c8680a84428c4a9dde974d4d8cd"/>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30500" y="2590800"/>
            <a:ext cx="7540199" cy="3352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30500" y="6248400"/>
            <a:ext cx="3260957" cy="369332"/>
          </a:xfrm>
          <a:prstGeom prst="rect">
            <a:avLst/>
          </a:prstGeom>
        </p:spPr>
        <p:txBody>
          <a:bodyPr wrap="none">
            <a:spAutoFit/>
          </a:bodyPr>
          <a:lstStyle/>
          <a:p>
            <a:r>
              <a:rPr lang="en-US" dirty="0">
                <a:hlinkClick r:id="rId4"/>
              </a:rPr>
              <a:t>http://</a:t>
            </a:r>
            <a:r>
              <a:rPr lang="en-US" dirty="0" smtClean="0">
                <a:hlinkClick r:id="rId4"/>
              </a:rPr>
              <a:t>broadbandtoolkit.org/1.3</a:t>
            </a:r>
            <a:r>
              <a:rPr lang="en-US" dirty="0" smtClean="0"/>
              <a:t> </a:t>
            </a:r>
            <a:endParaRPr lang="en-US" dirty="0"/>
          </a:p>
        </p:txBody>
      </p:sp>
    </p:spTree>
    <p:extLst>
      <p:ext uri="{BB962C8B-B14F-4D97-AF65-F5344CB8AC3E}">
        <p14:creationId xmlns:p14="http://schemas.microsoft.com/office/powerpoint/2010/main" val="3314511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10732" y="1192865"/>
            <a:ext cx="5732136" cy="5107758"/>
          </a:xfrm>
          <a:prstGeom prst="rect">
            <a:avLst/>
          </a:prstGeom>
          <a:ln>
            <a:solidFill>
              <a:schemeClr val="accent1"/>
            </a:solidFill>
          </a:ln>
        </p:spPr>
      </p:pic>
      <p:sp>
        <p:nvSpPr>
          <p:cNvPr id="5" name="Title 1"/>
          <p:cNvSpPr>
            <a:spLocks noGrp="1"/>
          </p:cNvSpPr>
          <p:nvPr>
            <p:ph type="title"/>
          </p:nvPr>
        </p:nvSpPr>
        <p:spPr>
          <a:xfrm>
            <a:off x="762000" y="72563"/>
            <a:ext cx="8229600" cy="1143000"/>
          </a:xfrm>
        </p:spPr>
        <p:txBody>
          <a:bodyPr>
            <a:normAutofit fontScale="90000"/>
          </a:bodyPr>
          <a:lstStyle/>
          <a:p>
            <a:r>
              <a:rPr lang="en-US" dirty="0" smtClean="0"/>
              <a:t>St. Croix County</a:t>
            </a:r>
            <a:br>
              <a:rPr lang="en-US" dirty="0" smtClean="0"/>
            </a:br>
            <a:r>
              <a:rPr lang="en-US" sz="2700" dirty="0" smtClean="0"/>
              <a:t>(</a:t>
            </a:r>
            <a:r>
              <a:rPr lang="en-US" sz="2700" dirty="0" smtClean="0">
                <a:hlinkClick r:id="rId3"/>
              </a:rPr>
              <a:t>http://ye.org</a:t>
            </a:r>
            <a:r>
              <a:rPr lang="en-US" sz="2700" dirty="0" smtClean="0"/>
              <a:t>) </a:t>
            </a:r>
            <a:endParaRPr lang="en-US" sz="2700" dirty="0"/>
          </a:p>
        </p:txBody>
      </p:sp>
    </p:spTree>
    <p:extLst>
      <p:ext uri="{BB962C8B-B14F-4D97-AF65-F5344CB8AC3E}">
        <p14:creationId xmlns:p14="http://schemas.microsoft.com/office/powerpoint/2010/main" val="85239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2563"/>
            <a:ext cx="8229600" cy="1143000"/>
          </a:xfrm>
        </p:spPr>
        <p:txBody>
          <a:bodyPr>
            <a:normAutofit fontScale="90000"/>
          </a:bodyPr>
          <a:lstStyle/>
          <a:p>
            <a:r>
              <a:rPr lang="en-US" dirty="0" smtClean="0"/>
              <a:t>St. Croix County</a:t>
            </a:r>
            <a:br>
              <a:rPr lang="en-US" dirty="0" smtClean="0"/>
            </a:br>
            <a:r>
              <a:rPr lang="en-US" sz="2700" dirty="0" smtClean="0"/>
              <a:t>(</a:t>
            </a:r>
            <a:r>
              <a:rPr lang="en-US" sz="2700" dirty="0" smtClean="0">
                <a:hlinkClick r:id="rId3"/>
              </a:rPr>
              <a:t>http://ye.org</a:t>
            </a:r>
            <a:r>
              <a:rPr lang="en-US" sz="2700" dirty="0" smtClean="0"/>
              <a:t>) </a:t>
            </a:r>
            <a:endParaRPr lang="en-US" sz="2700" dirty="0"/>
          </a:p>
        </p:txBody>
      </p:sp>
      <p:pic>
        <p:nvPicPr>
          <p:cNvPr id="4" name="Picture 3"/>
          <p:cNvPicPr>
            <a:picLocks noChangeAspect="1"/>
          </p:cNvPicPr>
          <p:nvPr/>
        </p:nvPicPr>
        <p:blipFill>
          <a:blip r:embed="rId4"/>
          <a:stretch>
            <a:fillRect/>
          </a:stretch>
        </p:blipFill>
        <p:spPr>
          <a:xfrm>
            <a:off x="762000" y="1280061"/>
            <a:ext cx="8382000" cy="2630458"/>
          </a:xfrm>
          <a:prstGeom prst="rect">
            <a:avLst/>
          </a:prstGeom>
          <a:ln>
            <a:solidFill>
              <a:schemeClr val="accent1"/>
            </a:solidFill>
          </a:ln>
        </p:spPr>
      </p:pic>
      <p:pic>
        <p:nvPicPr>
          <p:cNvPr id="5" name="Picture 4"/>
          <p:cNvPicPr>
            <a:picLocks noChangeAspect="1"/>
          </p:cNvPicPr>
          <p:nvPr/>
        </p:nvPicPr>
        <p:blipFill>
          <a:blip r:embed="rId5">
            <a:duotone>
              <a:schemeClr val="accent1">
                <a:shade val="45000"/>
                <a:satMod val="135000"/>
              </a:schemeClr>
              <a:prstClr val="white"/>
            </a:duotone>
          </a:blip>
          <a:stretch>
            <a:fillRect/>
          </a:stretch>
        </p:blipFill>
        <p:spPr>
          <a:xfrm>
            <a:off x="762000" y="4300158"/>
            <a:ext cx="8382000" cy="2557842"/>
          </a:xfrm>
          <a:prstGeom prst="rect">
            <a:avLst/>
          </a:prstGeom>
          <a:ln>
            <a:solidFill>
              <a:schemeClr val="accent1"/>
            </a:solidFill>
          </a:ln>
        </p:spPr>
      </p:pic>
      <p:sp>
        <p:nvSpPr>
          <p:cNvPr id="6" name="TextBox 5"/>
          <p:cNvSpPr txBox="1"/>
          <p:nvPr/>
        </p:nvSpPr>
        <p:spPr>
          <a:xfrm>
            <a:off x="5575649" y="1395919"/>
            <a:ext cx="2931268" cy="369332"/>
          </a:xfrm>
          <a:prstGeom prst="rect">
            <a:avLst/>
          </a:prstGeom>
          <a:noFill/>
        </p:spPr>
        <p:txBody>
          <a:bodyPr wrap="square" rtlCol="0">
            <a:spAutoFit/>
          </a:bodyPr>
          <a:lstStyle/>
          <a:p>
            <a:r>
              <a:rPr lang="en-US" dirty="0" smtClean="0"/>
              <a:t>Establishments</a:t>
            </a:r>
            <a:endParaRPr lang="en-US" dirty="0"/>
          </a:p>
        </p:txBody>
      </p:sp>
      <p:sp>
        <p:nvSpPr>
          <p:cNvPr id="7" name="TextBox 6"/>
          <p:cNvSpPr txBox="1"/>
          <p:nvPr/>
        </p:nvSpPr>
        <p:spPr>
          <a:xfrm>
            <a:off x="5768581" y="4429155"/>
            <a:ext cx="2931268" cy="369332"/>
          </a:xfrm>
          <a:prstGeom prst="rect">
            <a:avLst/>
          </a:prstGeom>
          <a:noFill/>
        </p:spPr>
        <p:txBody>
          <a:bodyPr wrap="square" rtlCol="0">
            <a:spAutoFit/>
          </a:bodyPr>
          <a:lstStyle/>
          <a:p>
            <a:r>
              <a:rPr lang="en-US" dirty="0" smtClean="0"/>
              <a:t>Jobs</a:t>
            </a:r>
            <a:endParaRPr lang="en-US" dirty="0"/>
          </a:p>
        </p:txBody>
      </p:sp>
    </p:spTree>
    <p:extLst>
      <p:ext uri="{BB962C8B-B14F-4D97-AF65-F5344CB8AC3E}">
        <p14:creationId xmlns:p14="http://schemas.microsoft.com/office/powerpoint/2010/main" val="2667886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52400"/>
            <a:ext cx="7620000" cy="1143000"/>
          </a:xfrm>
        </p:spPr>
        <p:txBody>
          <a:bodyPr>
            <a:normAutofit fontScale="90000"/>
          </a:bodyPr>
          <a:lstStyle/>
          <a:p>
            <a:r>
              <a:rPr lang="en-US" dirty="0" smtClean="0"/>
              <a:t>Demographics that Influence Broadband</a:t>
            </a:r>
            <a:endParaRPr lang="en-US" dirty="0"/>
          </a:p>
        </p:txBody>
      </p:sp>
      <p:pic>
        <p:nvPicPr>
          <p:cNvPr id="4" name="Picture 3"/>
          <p:cNvPicPr/>
          <p:nvPr/>
        </p:nvPicPr>
        <p:blipFill rotWithShape="1">
          <a:blip r:embed="rId3"/>
          <a:srcRect l="8857" t="6845" r="13429" b="5655"/>
          <a:stretch/>
        </p:blipFill>
        <p:spPr>
          <a:xfrm>
            <a:off x="1109311" y="2549641"/>
            <a:ext cx="2405795" cy="2370333"/>
          </a:xfrm>
          <a:prstGeom prst="ellipse">
            <a:avLst/>
          </a:prstGeom>
        </p:spPr>
      </p:pic>
      <p:pic>
        <p:nvPicPr>
          <p:cNvPr id="5" name="Picture 4"/>
          <p:cNvPicPr/>
          <p:nvPr/>
        </p:nvPicPr>
        <p:blipFill rotWithShape="1">
          <a:blip r:embed="rId4"/>
          <a:srcRect t="5450"/>
          <a:stretch/>
        </p:blipFill>
        <p:spPr>
          <a:xfrm>
            <a:off x="1086744" y="4980421"/>
            <a:ext cx="2429974" cy="838200"/>
          </a:xfrm>
          <a:prstGeom prst="rect">
            <a:avLst/>
          </a:prstGeom>
        </p:spPr>
      </p:pic>
      <p:pic>
        <p:nvPicPr>
          <p:cNvPr id="6" name="Picture 5"/>
          <p:cNvPicPr/>
          <p:nvPr/>
        </p:nvPicPr>
        <p:blipFill rotWithShape="1">
          <a:blip r:embed="rId5"/>
          <a:srcRect l="8209" r="13164" b="9823"/>
          <a:stretch/>
        </p:blipFill>
        <p:spPr>
          <a:xfrm>
            <a:off x="3817342" y="2549641"/>
            <a:ext cx="2442064" cy="2370333"/>
          </a:xfrm>
          <a:prstGeom prst="ellipse">
            <a:avLst/>
          </a:prstGeom>
        </p:spPr>
      </p:pic>
      <p:pic>
        <p:nvPicPr>
          <p:cNvPr id="7" name="Picture 6"/>
          <p:cNvPicPr/>
          <p:nvPr/>
        </p:nvPicPr>
        <p:blipFill rotWithShape="1">
          <a:blip r:embed="rId6"/>
          <a:srcRect l="2454"/>
          <a:stretch/>
        </p:blipFill>
        <p:spPr>
          <a:xfrm>
            <a:off x="3575553" y="5002988"/>
            <a:ext cx="2635494" cy="793066"/>
          </a:xfrm>
          <a:prstGeom prst="rect">
            <a:avLst/>
          </a:prstGeom>
        </p:spPr>
      </p:pic>
      <p:pic>
        <p:nvPicPr>
          <p:cNvPr id="8" name="Picture 7"/>
          <p:cNvPicPr/>
          <p:nvPr/>
        </p:nvPicPr>
        <p:blipFill rotWithShape="1">
          <a:blip r:embed="rId7"/>
          <a:srcRect l="10325" r="7382" b="4635"/>
          <a:stretch/>
        </p:blipFill>
        <p:spPr>
          <a:xfrm>
            <a:off x="6587432" y="2577850"/>
            <a:ext cx="2382422" cy="2330035"/>
          </a:xfrm>
          <a:prstGeom prst="ellipse">
            <a:avLst/>
          </a:prstGeom>
        </p:spPr>
      </p:pic>
      <p:pic>
        <p:nvPicPr>
          <p:cNvPr id="9" name="Picture 8"/>
          <p:cNvPicPr/>
          <p:nvPr/>
        </p:nvPicPr>
        <p:blipFill rotWithShape="1">
          <a:blip r:embed="rId8"/>
          <a:srcRect l="4751" t="8206"/>
          <a:stretch/>
        </p:blipFill>
        <p:spPr>
          <a:xfrm>
            <a:off x="6392389" y="4980421"/>
            <a:ext cx="2459795" cy="759216"/>
          </a:xfrm>
          <a:prstGeom prst="rect">
            <a:avLst/>
          </a:prstGeom>
        </p:spPr>
      </p:pic>
      <p:sp>
        <p:nvSpPr>
          <p:cNvPr id="10" name="Rectangle 9"/>
          <p:cNvSpPr/>
          <p:nvPr/>
        </p:nvSpPr>
        <p:spPr>
          <a:xfrm>
            <a:off x="2562213" y="1239515"/>
            <a:ext cx="4662174" cy="369332"/>
          </a:xfrm>
          <a:prstGeom prst="rect">
            <a:avLst/>
          </a:prstGeom>
        </p:spPr>
        <p:txBody>
          <a:bodyPr wrap="none">
            <a:spAutoFit/>
          </a:bodyPr>
          <a:lstStyle/>
          <a:p>
            <a:r>
              <a:rPr lang="en-US" dirty="0">
                <a:hlinkClick r:id="rId9"/>
              </a:rPr>
              <a:t>http://</a:t>
            </a:r>
            <a:r>
              <a:rPr lang="en-US" dirty="0" smtClean="0">
                <a:hlinkClick r:id="rId9"/>
              </a:rPr>
              <a:t>www.broadbandmap.gov/demographics</a:t>
            </a:r>
            <a:r>
              <a:rPr lang="en-US" dirty="0" smtClean="0"/>
              <a:t> </a:t>
            </a:r>
            <a:endParaRPr lang="en-US" dirty="0"/>
          </a:p>
        </p:txBody>
      </p:sp>
      <p:sp>
        <p:nvSpPr>
          <p:cNvPr id="12" name="TextBox 11"/>
          <p:cNvSpPr txBox="1"/>
          <p:nvPr/>
        </p:nvSpPr>
        <p:spPr>
          <a:xfrm>
            <a:off x="2007408" y="5791200"/>
            <a:ext cx="609600" cy="369332"/>
          </a:xfrm>
          <a:prstGeom prst="rect">
            <a:avLst/>
          </a:prstGeom>
          <a:noFill/>
        </p:spPr>
        <p:txBody>
          <a:bodyPr wrap="square" rtlCol="0">
            <a:spAutoFit/>
          </a:bodyPr>
          <a:lstStyle/>
          <a:p>
            <a:r>
              <a:rPr lang="en-US" dirty="0" smtClean="0"/>
              <a:t>Age</a:t>
            </a:r>
            <a:endParaRPr lang="en-US" dirty="0"/>
          </a:p>
        </p:txBody>
      </p:sp>
      <p:sp>
        <p:nvSpPr>
          <p:cNvPr id="13" name="TextBox 12"/>
          <p:cNvSpPr txBox="1"/>
          <p:nvPr/>
        </p:nvSpPr>
        <p:spPr>
          <a:xfrm>
            <a:off x="4288367" y="5856312"/>
            <a:ext cx="2096246" cy="369332"/>
          </a:xfrm>
          <a:prstGeom prst="rect">
            <a:avLst/>
          </a:prstGeom>
          <a:noFill/>
        </p:spPr>
        <p:txBody>
          <a:bodyPr wrap="square" rtlCol="0">
            <a:spAutoFit/>
          </a:bodyPr>
          <a:lstStyle/>
          <a:p>
            <a:r>
              <a:rPr lang="en-US" dirty="0" smtClean="0"/>
              <a:t>Household Income</a:t>
            </a:r>
            <a:endParaRPr lang="en-US" dirty="0"/>
          </a:p>
        </p:txBody>
      </p:sp>
      <p:sp>
        <p:nvSpPr>
          <p:cNvPr id="14" name="TextBox 13"/>
          <p:cNvSpPr txBox="1"/>
          <p:nvPr/>
        </p:nvSpPr>
        <p:spPr>
          <a:xfrm>
            <a:off x="7495555" y="5812173"/>
            <a:ext cx="1151937" cy="369332"/>
          </a:xfrm>
          <a:prstGeom prst="rect">
            <a:avLst/>
          </a:prstGeom>
          <a:noFill/>
        </p:spPr>
        <p:txBody>
          <a:bodyPr wrap="square" rtlCol="0">
            <a:spAutoFit/>
          </a:bodyPr>
          <a:lstStyle/>
          <a:p>
            <a:r>
              <a:rPr lang="en-US" dirty="0" smtClean="0"/>
              <a:t>Education</a:t>
            </a:r>
            <a:endParaRPr lang="en-US" dirty="0"/>
          </a:p>
        </p:txBody>
      </p:sp>
      <p:pic>
        <p:nvPicPr>
          <p:cNvPr id="3" name="Picture 2"/>
          <p:cNvPicPr>
            <a:picLocks noChangeAspect="1"/>
          </p:cNvPicPr>
          <p:nvPr/>
        </p:nvPicPr>
        <p:blipFill>
          <a:blip r:embed="rId10"/>
          <a:stretch>
            <a:fillRect/>
          </a:stretch>
        </p:blipFill>
        <p:spPr>
          <a:xfrm>
            <a:off x="1171187" y="1666451"/>
            <a:ext cx="1285875" cy="1238250"/>
          </a:xfrm>
          <a:prstGeom prst="ellipse">
            <a:avLst/>
          </a:prstGeom>
          <a:ln w="28575">
            <a:solidFill>
              <a:srgbClr val="FECF56"/>
            </a:solidFill>
          </a:ln>
        </p:spPr>
      </p:pic>
      <p:pic>
        <p:nvPicPr>
          <p:cNvPr id="11" name="Picture 10"/>
          <p:cNvPicPr>
            <a:picLocks noChangeAspect="1"/>
          </p:cNvPicPr>
          <p:nvPr/>
        </p:nvPicPr>
        <p:blipFill rotWithShape="1">
          <a:blip r:embed="rId11"/>
          <a:srcRect r="11628"/>
          <a:stretch/>
        </p:blipFill>
        <p:spPr>
          <a:xfrm>
            <a:off x="3515106" y="1666451"/>
            <a:ext cx="1355196" cy="1333500"/>
          </a:xfrm>
          <a:prstGeom prst="ellipse">
            <a:avLst/>
          </a:prstGeom>
          <a:ln w="28575">
            <a:solidFill>
              <a:srgbClr val="FECF56"/>
            </a:solidFill>
          </a:ln>
        </p:spPr>
      </p:pic>
      <p:pic>
        <p:nvPicPr>
          <p:cNvPr id="15" name="Picture 14"/>
          <p:cNvPicPr>
            <a:picLocks noChangeAspect="1"/>
          </p:cNvPicPr>
          <p:nvPr/>
        </p:nvPicPr>
        <p:blipFill rotWithShape="1">
          <a:blip r:embed="rId12"/>
          <a:srcRect r="8415"/>
          <a:stretch/>
        </p:blipFill>
        <p:spPr>
          <a:xfrm>
            <a:off x="6642453" y="1666451"/>
            <a:ext cx="1282348" cy="1314450"/>
          </a:xfrm>
          <a:prstGeom prst="ellipse">
            <a:avLst/>
          </a:prstGeom>
          <a:ln w="28575">
            <a:solidFill>
              <a:srgbClr val="FECF56"/>
            </a:solidFill>
          </a:ln>
        </p:spPr>
      </p:pic>
    </p:spTree>
    <p:extLst>
      <p:ext uri="{BB962C8B-B14F-4D97-AF65-F5344CB8AC3E}">
        <p14:creationId xmlns:p14="http://schemas.microsoft.com/office/powerpoint/2010/main" val="3632114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Population/Household Density</a:t>
            </a:r>
            <a:endParaRPr lang="en-US" dirty="0"/>
          </a:p>
        </p:txBody>
      </p:sp>
      <p:pic>
        <p:nvPicPr>
          <p:cNvPr id="5" name="Picture 4"/>
          <p:cNvPicPr/>
          <p:nvPr/>
        </p:nvPicPr>
        <p:blipFill rotWithShape="1">
          <a:blip r:embed="rId3"/>
          <a:srcRect l="9284" t="892" r="11568" b="2976"/>
          <a:stretch/>
        </p:blipFill>
        <p:spPr>
          <a:xfrm>
            <a:off x="1267507" y="1524000"/>
            <a:ext cx="2923493" cy="2867817"/>
          </a:xfrm>
          <a:prstGeom prst="ellipse">
            <a:avLst/>
          </a:prstGeom>
        </p:spPr>
      </p:pic>
      <p:pic>
        <p:nvPicPr>
          <p:cNvPr id="8" name="Picture 7"/>
          <p:cNvPicPr/>
          <p:nvPr/>
        </p:nvPicPr>
        <p:blipFill rotWithShape="1">
          <a:blip r:embed="rId4"/>
          <a:srcRect l="3809" r="1702"/>
          <a:stretch/>
        </p:blipFill>
        <p:spPr>
          <a:xfrm>
            <a:off x="838200" y="4503454"/>
            <a:ext cx="3124200" cy="1611047"/>
          </a:xfrm>
          <a:prstGeom prst="rect">
            <a:avLst/>
          </a:prstGeom>
        </p:spPr>
      </p:pic>
      <p:sp>
        <p:nvSpPr>
          <p:cNvPr id="9" name="Text Box 2"/>
          <p:cNvSpPr txBox="1">
            <a:spLocks noChangeArrowheads="1"/>
          </p:cNvSpPr>
          <p:nvPr/>
        </p:nvSpPr>
        <p:spPr bwMode="auto">
          <a:xfrm>
            <a:off x="4639310" y="5865547"/>
            <a:ext cx="3675380" cy="31750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6000"/>
              </a:lnSpc>
              <a:spcBef>
                <a:spcPts val="0"/>
              </a:spcBef>
              <a:spcAft>
                <a:spcPts val="800"/>
              </a:spcAft>
            </a:pPr>
            <a:r>
              <a:rPr lang="en-US" sz="900" u="sng" dirty="0">
                <a:solidFill>
                  <a:srgbClr val="0563C1"/>
                </a:solidFill>
                <a:effectLst/>
                <a:latin typeface="Calibri" panose="020F0502020204030204" pitchFamily="34" charset="0"/>
                <a:ea typeface="Calibri" panose="020F0502020204030204" pitchFamily="34" charset="0"/>
                <a:hlinkClick r:id="rId5"/>
              </a:rPr>
              <a:t>http://www.apl.wisc.edu/resource_profiles/hu_density/clark_county.pdf</a:t>
            </a:r>
            <a:endParaRPr lang="en-US" sz="12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rotWithShape="1">
          <a:blip r:embed="rId6"/>
          <a:srcRect l="13733" r="14163"/>
          <a:stretch/>
        </p:blipFill>
        <p:spPr>
          <a:xfrm>
            <a:off x="1074085" y="891669"/>
            <a:ext cx="1476853" cy="1494434"/>
          </a:xfrm>
          <a:prstGeom prst="ellipse">
            <a:avLst/>
          </a:prstGeom>
          <a:ln>
            <a:solidFill>
              <a:schemeClr val="tx1"/>
            </a:solidFill>
          </a:ln>
        </p:spPr>
      </p:pic>
      <p:pic>
        <p:nvPicPr>
          <p:cNvPr id="13" name="Picture 12"/>
          <p:cNvPicPr>
            <a:picLocks noChangeAspect="1"/>
          </p:cNvPicPr>
          <p:nvPr/>
        </p:nvPicPr>
        <p:blipFill rotWithShape="1">
          <a:blip r:embed="rId7"/>
          <a:srcRect l="18450" t="7149" b="17172"/>
          <a:stretch/>
        </p:blipFill>
        <p:spPr>
          <a:xfrm>
            <a:off x="4615950" y="1447799"/>
            <a:ext cx="4288101" cy="3055655"/>
          </a:xfrm>
          <a:prstGeom prst="rect">
            <a:avLst/>
          </a:prstGeom>
          <a:ln>
            <a:solidFill>
              <a:schemeClr val="tx1"/>
            </a:solidFill>
          </a:ln>
        </p:spPr>
      </p:pic>
      <p:pic>
        <p:nvPicPr>
          <p:cNvPr id="14" name="Picture 13"/>
          <p:cNvPicPr>
            <a:picLocks noChangeAspect="1"/>
          </p:cNvPicPr>
          <p:nvPr/>
        </p:nvPicPr>
        <p:blipFill>
          <a:blip r:embed="rId8"/>
          <a:stretch>
            <a:fillRect/>
          </a:stretch>
        </p:blipFill>
        <p:spPr>
          <a:xfrm>
            <a:off x="4824919" y="4680319"/>
            <a:ext cx="1737567" cy="1185228"/>
          </a:xfrm>
          <a:prstGeom prst="rect">
            <a:avLst/>
          </a:prstGeom>
          <a:ln>
            <a:solidFill>
              <a:schemeClr val="tx1"/>
            </a:solidFill>
          </a:ln>
        </p:spPr>
      </p:pic>
      <p:pic>
        <p:nvPicPr>
          <p:cNvPr id="15" name="Picture 14"/>
          <p:cNvPicPr>
            <a:picLocks noChangeAspect="1"/>
          </p:cNvPicPr>
          <p:nvPr/>
        </p:nvPicPr>
        <p:blipFill>
          <a:blip r:embed="rId9"/>
          <a:stretch>
            <a:fillRect/>
          </a:stretch>
        </p:blipFill>
        <p:spPr>
          <a:xfrm>
            <a:off x="7178580" y="4825258"/>
            <a:ext cx="1162050" cy="895350"/>
          </a:xfrm>
          <a:prstGeom prst="rect">
            <a:avLst/>
          </a:prstGeom>
          <a:ln>
            <a:solidFill>
              <a:schemeClr val="tx1"/>
            </a:solidFill>
          </a:ln>
        </p:spPr>
      </p:pic>
    </p:spTree>
    <p:extLst>
      <p:ext uri="{BB962C8B-B14F-4D97-AF65-F5344CB8AC3E}">
        <p14:creationId xmlns:p14="http://schemas.microsoft.com/office/powerpoint/2010/main" val="2811081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Broadband Infrastructure</a:t>
            </a:r>
            <a:br>
              <a:rPr lang="en-US" dirty="0" smtClean="0"/>
            </a:br>
            <a:r>
              <a:rPr lang="en-US" sz="3600" dirty="0" smtClean="0"/>
              <a:t>(St. Croix County)</a:t>
            </a:r>
            <a:endParaRPr lang="en-US" sz="3600" dirty="0"/>
          </a:p>
        </p:txBody>
      </p:sp>
      <p:pic>
        <p:nvPicPr>
          <p:cNvPr id="4" name="Picture 3"/>
          <p:cNvPicPr>
            <a:picLocks noChangeAspect="1"/>
          </p:cNvPicPr>
          <p:nvPr/>
        </p:nvPicPr>
        <p:blipFill>
          <a:blip r:embed="rId2"/>
          <a:stretch>
            <a:fillRect/>
          </a:stretch>
        </p:blipFill>
        <p:spPr>
          <a:xfrm>
            <a:off x="1354179" y="1595565"/>
            <a:ext cx="5562600" cy="4698688"/>
          </a:xfrm>
          <a:prstGeom prst="rect">
            <a:avLst/>
          </a:prstGeom>
          <a:ln>
            <a:solidFill>
              <a:srgbClr val="FECF56"/>
            </a:solidFill>
          </a:ln>
        </p:spPr>
      </p:pic>
      <p:sp>
        <p:nvSpPr>
          <p:cNvPr id="5" name="Rectangle 4"/>
          <p:cNvSpPr/>
          <p:nvPr/>
        </p:nvSpPr>
        <p:spPr>
          <a:xfrm>
            <a:off x="2711983" y="6294253"/>
            <a:ext cx="4177234" cy="461665"/>
          </a:xfrm>
          <a:prstGeom prst="rect">
            <a:avLst/>
          </a:prstGeom>
        </p:spPr>
        <p:txBody>
          <a:bodyPr wrap="none">
            <a:spAutoFit/>
          </a:bodyPr>
          <a:lstStyle/>
          <a:p>
            <a:r>
              <a:rPr lang="en-US" sz="2400" dirty="0">
                <a:hlinkClick r:id="rId3"/>
              </a:rPr>
              <a:t>http://www.link.wisconsin.gov</a:t>
            </a:r>
            <a:r>
              <a:rPr lang="en-US" sz="2400" dirty="0" smtClean="0">
                <a:hlinkClick r:id="rId3"/>
              </a:rPr>
              <a:t>/</a:t>
            </a:r>
            <a:r>
              <a:rPr lang="en-US" sz="2400" dirty="0" smtClean="0"/>
              <a:t> </a:t>
            </a:r>
            <a:endParaRPr lang="en-US" sz="2400" dirty="0"/>
          </a:p>
        </p:txBody>
      </p:sp>
    </p:spTree>
    <p:extLst>
      <p:ext uri="{BB962C8B-B14F-4D97-AF65-F5344CB8AC3E}">
        <p14:creationId xmlns:p14="http://schemas.microsoft.com/office/powerpoint/2010/main" val="24269873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err="1" smtClean="0"/>
              <a:t>LinkWISCONSIN</a:t>
            </a:r>
            <a:r>
              <a:rPr lang="en-US" dirty="0" smtClean="0"/>
              <a:t> Maps</a:t>
            </a:r>
            <a:endParaRPr lang="en-US" dirty="0"/>
          </a:p>
        </p:txBody>
      </p:sp>
      <p:sp>
        <p:nvSpPr>
          <p:cNvPr id="5" name="Rectangle 4"/>
          <p:cNvSpPr/>
          <p:nvPr/>
        </p:nvSpPr>
        <p:spPr>
          <a:xfrm>
            <a:off x="809625" y="1450341"/>
            <a:ext cx="6000750" cy="4718685"/>
          </a:xfrm>
          <a:prstGeom prst="rect">
            <a:avLst/>
          </a:prstGeom>
        </p:spPr>
      </p:sp>
      <p:pic>
        <p:nvPicPr>
          <p:cNvPr id="8" name="Picture 7"/>
          <p:cNvPicPr/>
          <p:nvPr/>
        </p:nvPicPr>
        <p:blipFill>
          <a:blip r:embed="rId3"/>
          <a:stretch>
            <a:fillRect/>
          </a:stretch>
        </p:blipFill>
        <p:spPr>
          <a:xfrm>
            <a:off x="609600" y="3886200"/>
            <a:ext cx="3200400" cy="1595845"/>
          </a:xfrm>
          <a:prstGeom prst="rect">
            <a:avLst/>
          </a:prstGeom>
        </p:spPr>
      </p:pic>
      <p:sp>
        <p:nvSpPr>
          <p:cNvPr id="15" name="Text Box 9"/>
          <p:cNvSpPr txBox="1"/>
          <p:nvPr/>
        </p:nvSpPr>
        <p:spPr>
          <a:xfrm>
            <a:off x="951186" y="5640747"/>
            <a:ext cx="7735614" cy="8412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Source: </a:t>
            </a:r>
            <a:r>
              <a:rPr lang="en-US" sz="1100" u="sng" dirty="0">
                <a:solidFill>
                  <a:srgbClr val="0563C1"/>
                </a:solidFill>
                <a:effectLst/>
                <a:ea typeface="Calibri" panose="020F0502020204030204" pitchFamily="34" charset="0"/>
                <a:cs typeface="Times New Roman" panose="02020603050405020304" pitchFamily="18" charset="0"/>
                <a:hlinkClick r:id="rId4"/>
              </a:rPr>
              <a:t>http://www.broadbandmap.wisconsin.gov/</a:t>
            </a:r>
            <a:r>
              <a:rPr lang="en-US" sz="1100" dirty="0">
                <a:effectLst/>
                <a:ea typeface="Calibri" panose="020F0502020204030204" pitchFamily="34" charset="0"/>
                <a:cs typeface="Times New Roman" panose="02020603050405020304" pitchFamily="18" charset="0"/>
              </a:rPr>
              <a:t>. Darkest red map on the speed maps is considered broadband per the January 2015 FCC broadband definition. </a:t>
            </a:r>
            <a:r>
              <a:rPr lang="en-US" sz="1100" b="1" dirty="0">
                <a:effectLst/>
                <a:ea typeface="Calibri" panose="020F0502020204030204" pitchFamily="34" charset="0"/>
                <a:cs typeface="Times New Roman" panose="02020603050405020304" pitchFamily="18" charset="0"/>
              </a:rPr>
              <a:t>Note</a:t>
            </a:r>
            <a:r>
              <a:rPr lang="en-US" sz="1100" dirty="0">
                <a:effectLst/>
                <a:ea typeface="Calibri" panose="020F0502020204030204" pitchFamily="34" charset="0"/>
                <a:cs typeface="Times New Roman" panose="02020603050405020304" pitchFamily="18" charset="0"/>
              </a:rPr>
              <a:t>: Maximum Advertised Speed reported by at least one listed provider, some providers listed may not offer service at this speed and therefor validation for an address is required. (Data from June, 2014)</a:t>
            </a:r>
          </a:p>
        </p:txBody>
      </p:sp>
      <p:pic>
        <p:nvPicPr>
          <p:cNvPr id="3" name="Picture 2"/>
          <p:cNvPicPr>
            <a:picLocks noChangeAspect="1"/>
          </p:cNvPicPr>
          <p:nvPr/>
        </p:nvPicPr>
        <p:blipFill>
          <a:blip r:embed="rId5"/>
          <a:stretch>
            <a:fillRect/>
          </a:stretch>
        </p:blipFill>
        <p:spPr>
          <a:xfrm>
            <a:off x="4152900" y="1795870"/>
            <a:ext cx="4533900" cy="3686175"/>
          </a:xfrm>
          <a:prstGeom prst="rect">
            <a:avLst/>
          </a:prstGeom>
          <a:ln>
            <a:solidFill>
              <a:schemeClr val="tx1"/>
            </a:solidFill>
          </a:ln>
        </p:spPr>
      </p:pic>
      <p:sp>
        <p:nvSpPr>
          <p:cNvPr id="4" name="TextBox 3"/>
          <p:cNvSpPr txBox="1"/>
          <p:nvPr/>
        </p:nvSpPr>
        <p:spPr>
          <a:xfrm>
            <a:off x="1656693" y="1021206"/>
            <a:ext cx="6324600" cy="461665"/>
          </a:xfrm>
          <a:prstGeom prst="rect">
            <a:avLst/>
          </a:prstGeom>
          <a:noFill/>
        </p:spPr>
        <p:txBody>
          <a:bodyPr wrap="square" rtlCol="0">
            <a:spAutoFit/>
          </a:bodyPr>
          <a:lstStyle/>
          <a:p>
            <a:r>
              <a:rPr lang="en-US" sz="2400" dirty="0" smtClean="0"/>
              <a:t>Maximum Download Speed, Fixed Connections</a:t>
            </a:r>
            <a:endParaRPr lang="en-US" sz="2400" dirty="0"/>
          </a:p>
        </p:txBody>
      </p:sp>
    </p:spTree>
    <p:extLst>
      <p:ext uri="{BB962C8B-B14F-4D97-AF65-F5344CB8AC3E}">
        <p14:creationId xmlns:p14="http://schemas.microsoft.com/office/powerpoint/2010/main" val="36383032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ChangeArrowheads="1"/>
          </p:cNvSpPr>
          <p:nvPr>
            <p:ph type="title"/>
          </p:nvPr>
        </p:nvSpPr>
        <p:spPr>
          <a:xfrm>
            <a:off x="1714500" y="1200151"/>
            <a:ext cx="4972050" cy="857250"/>
          </a:xfrm>
        </p:spPr>
        <p:txBody>
          <a:bodyPr/>
          <a:lstStyle/>
          <a:p>
            <a:pPr algn="l"/>
            <a:r>
              <a:rPr lang="en-US" altLang="en-US" dirty="0"/>
              <a:t>What is Broadband?</a:t>
            </a:r>
          </a:p>
        </p:txBody>
      </p:sp>
      <p:sp>
        <p:nvSpPr>
          <p:cNvPr id="673795" name="Rectangle 3"/>
          <p:cNvSpPr>
            <a:spLocks noGrp="1" noChangeArrowheads="1"/>
          </p:cNvSpPr>
          <p:nvPr>
            <p:ph type="body" idx="1"/>
          </p:nvPr>
        </p:nvSpPr>
        <p:spPr>
          <a:xfrm>
            <a:off x="1657350" y="2400300"/>
            <a:ext cx="6286500" cy="2971800"/>
          </a:xfrm>
        </p:spPr>
        <p:txBody>
          <a:bodyPr>
            <a:normAutofit lnSpcReduction="10000"/>
          </a:bodyPr>
          <a:lstStyle/>
          <a:p>
            <a:pPr>
              <a:spcBef>
                <a:spcPts val="1350"/>
              </a:spcBef>
            </a:pPr>
            <a:r>
              <a:rPr lang="en-US" altLang="en-US" dirty="0"/>
              <a:t>Federal Communication Commission (FCC) definition </a:t>
            </a:r>
            <a:r>
              <a:rPr lang="en-US" altLang="en-US" sz="1350" dirty="0"/>
              <a:t>(for residential service):</a:t>
            </a:r>
          </a:p>
          <a:p>
            <a:pPr lvl="1">
              <a:spcBef>
                <a:spcPts val="1350"/>
              </a:spcBef>
            </a:pPr>
            <a:r>
              <a:rPr lang="en-US" altLang="en-US" sz="2100" dirty="0"/>
              <a:t> </a:t>
            </a:r>
            <a:r>
              <a:rPr lang="en-US" altLang="en-US" sz="1200" strike="sngStrike" dirty="0">
                <a:solidFill>
                  <a:srgbClr val="FF0000"/>
                </a:solidFill>
              </a:rPr>
              <a:t>4 Mbps Down/1 Mbps Up</a:t>
            </a:r>
            <a:r>
              <a:rPr lang="en-US" altLang="en-US" sz="1200" dirty="0">
                <a:solidFill>
                  <a:srgbClr val="FF0000"/>
                </a:solidFill>
              </a:rPr>
              <a:t>   </a:t>
            </a:r>
            <a:r>
              <a:rPr lang="en-US" altLang="en-US" sz="2100" dirty="0">
                <a:solidFill>
                  <a:schemeClr val="accent1">
                    <a:lumMod val="50000"/>
                  </a:schemeClr>
                </a:solidFill>
              </a:rPr>
              <a:t>25 Mbps Down/3 Mbps Up</a:t>
            </a:r>
          </a:p>
          <a:p>
            <a:pPr>
              <a:spcBef>
                <a:spcPts val="1350"/>
              </a:spcBef>
            </a:pPr>
            <a:r>
              <a:rPr lang="en-US" altLang="en-US" dirty="0" smtClean="0"/>
              <a:t>Alternative </a:t>
            </a:r>
            <a:r>
              <a:rPr lang="en-US" altLang="en-US" dirty="0"/>
              <a:t>definition:</a:t>
            </a:r>
          </a:p>
          <a:p>
            <a:pPr lvl="1">
              <a:spcBef>
                <a:spcPts val="1350"/>
              </a:spcBef>
            </a:pPr>
            <a:r>
              <a:rPr lang="en-US" altLang="en-US" sz="2100" i="1" dirty="0"/>
              <a:t>Connection that does not limit application</a:t>
            </a:r>
            <a:r>
              <a:rPr lang="en-US" altLang="en-US" sz="2100" dirty="0"/>
              <a:t> </a:t>
            </a:r>
            <a:r>
              <a:rPr lang="en-US" altLang="en-US" sz="1350" dirty="0"/>
              <a:t>(i.e. VoIP, web-based video streaming, future innovations?)</a:t>
            </a:r>
          </a:p>
        </p:txBody>
      </p:sp>
    </p:spTree>
    <p:extLst>
      <p:ext uri="{BB962C8B-B14F-4D97-AF65-F5344CB8AC3E}">
        <p14:creationId xmlns:p14="http://schemas.microsoft.com/office/powerpoint/2010/main" val="3783585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stretch>
            <a:fillRect/>
          </a:stretch>
        </p:blipFill>
        <p:spPr>
          <a:xfrm>
            <a:off x="457200" y="3581400"/>
            <a:ext cx="3200400" cy="1595845"/>
          </a:xfrm>
          <a:prstGeom prst="rect">
            <a:avLst/>
          </a:prstGeom>
        </p:spPr>
      </p:pic>
      <p:pic>
        <p:nvPicPr>
          <p:cNvPr id="5" name="Picture 4"/>
          <p:cNvPicPr>
            <a:picLocks noChangeAspect="1"/>
          </p:cNvPicPr>
          <p:nvPr/>
        </p:nvPicPr>
        <p:blipFill>
          <a:blip r:embed="rId4"/>
          <a:stretch>
            <a:fillRect/>
          </a:stretch>
        </p:blipFill>
        <p:spPr>
          <a:xfrm>
            <a:off x="3734786" y="1524000"/>
            <a:ext cx="5201949" cy="4150722"/>
          </a:xfrm>
          <a:prstGeom prst="rect">
            <a:avLst/>
          </a:prstGeom>
          <a:ln>
            <a:solidFill>
              <a:schemeClr val="tx1"/>
            </a:solidFill>
          </a:ln>
        </p:spPr>
      </p:pic>
      <p:sp>
        <p:nvSpPr>
          <p:cNvPr id="6" name="Text Box 9"/>
          <p:cNvSpPr txBox="1"/>
          <p:nvPr/>
        </p:nvSpPr>
        <p:spPr>
          <a:xfrm>
            <a:off x="914400" y="5791200"/>
            <a:ext cx="7735614" cy="841278"/>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Source: </a:t>
            </a:r>
            <a:r>
              <a:rPr lang="en-US" sz="1100" u="sng" dirty="0">
                <a:solidFill>
                  <a:srgbClr val="0563C1"/>
                </a:solidFill>
                <a:effectLst/>
                <a:ea typeface="Calibri" panose="020F0502020204030204" pitchFamily="34" charset="0"/>
                <a:cs typeface="Times New Roman" panose="02020603050405020304" pitchFamily="18" charset="0"/>
                <a:hlinkClick r:id="rId5"/>
              </a:rPr>
              <a:t>http://www.broadbandmap.wisconsin.gov/</a:t>
            </a:r>
            <a:r>
              <a:rPr lang="en-US" sz="1100" dirty="0">
                <a:effectLst/>
                <a:ea typeface="Calibri" panose="020F0502020204030204" pitchFamily="34" charset="0"/>
                <a:cs typeface="Times New Roman" panose="02020603050405020304" pitchFamily="18" charset="0"/>
              </a:rPr>
              <a:t>. Darkest red map on the speed maps is considered broadband per the January 2015 FCC broadband definition. </a:t>
            </a:r>
            <a:r>
              <a:rPr lang="en-US" sz="1100" b="1" dirty="0">
                <a:effectLst/>
                <a:ea typeface="Calibri" panose="020F0502020204030204" pitchFamily="34" charset="0"/>
                <a:cs typeface="Times New Roman" panose="02020603050405020304" pitchFamily="18" charset="0"/>
              </a:rPr>
              <a:t>Note</a:t>
            </a:r>
            <a:r>
              <a:rPr lang="en-US" sz="1100" dirty="0">
                <a:effectLst/>
                <a:ea typeface="Calibri" panose="020F0502020204030204" pitchFamily="34" charset="0"/>
                <a:cs typeface="Times New Roman" panose="02020603050405020304" pitchFamily="18" charset="0"/>
              </a:rPr>
              <a:t>: Maximum Advertised Speed reported by at least one listed provider, some providers listed may not offer service at this speed and therefor validation for an address is required. (Data from June, 2014)</a:t>
            </a:r>
          </a:p>
        </p:txBody>
      </p:sp>
      <p:sp>
        <p:nvSpPr>
          <p:cNvPr id="7" name="Title 1"/>
          <p:cNvSpPr>
            <a:spLocks noGrp="1"/>
          </p:cNvSpPr>
          <p:nvPr>
            <p:ph type="title"/>
          </p:nvPr>
        </p:nvSpPr>
        <p:spPr>
          <a:xfrm>
            <a:off x="457200" y="0"/>
            <a:ext cx="8229600" cy="1143000"/>
          </a:xfrm>
        </p:spPr>
        <p:txBody>
          <a:bodyPr/>
          <a:lstStyle/>
          <a:p>
            <a:r>
              <a:rPr lang="en-US" dirty="0" err="1" smtClean="0"/>
              <a:t>LinkWISCONSIN</a:t>
            </a:r>
            <a:r>
              <a:rPr lang="en-US" dirty="0" smtClean="0"/>
              <a:t> Maps</a:t>
            </a:r>
            <a:endParaRPr lang="en-US" dirty="0"/>
          </a:p>
        </p:txBody>
      </p:sp>
      <p:sp>
        <p:nvSpPr>
          <p:cNvPr id="8" name="TextBox 7"/>
          <p:cNvSpPr txBox="1"/>
          <p:nvPr/>
        </p:nvSpPr>
        <p:spPr>
          <a:xfrm>
            <a:off x="1600200" y="838200"/>
            <a:ext cx="6324600" cy="461665"/>
          </a:xfrm>
          <a:prstGeom prst="rect">
            <a:avLst/>
          </a:prstGeom>
          <a:noFill/>
        </p:spPr>
        <p:txBody>
          <a:bodyPr wrap="square" rtlCol="0">
            <a:spAutoFit/>
          </a:bodyPr>
          <a:lstStyle/>
          <a:p>
            <a:r>
              <a:rPr lang="en-US" sz="2400" dirty="0" smtClean="0"/>
              <a:t>Maximum Download Advertised Speed, Mobile </a:t>
            </a:r>
            <a:endParaRPr lang="en-US" sz="2400" dirty="0"/>
          </a:p>
        </p:txBody>
      </p:sp>
    </p:spTree>
    <p:extLst>
      <p:ext uri="{BB962C8B-B14F-4D97-AF65-F5344CB8AC3E}">
        <p14:creationId xmlns:p14="http://schemas.microsoft.com/office/powerpoint/2010/main" val="1294591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Broadband Expansion Grant</a:t>
            </a:r>
            <a:br>
              <a:rPr lang="en-US" dirty="0" smtClean="0"/>
            </a:br>
            <a:r>
              <a:rPr lang="en-US" sz="2000" dirty="0" smtClean="0"/>
              <a:t>(Eligible Areas in St. Croix County)</a:t>
            </a:r>
            <a:endParaRPr lang="en-US" sz="2000" dirty="0"/>
          </a:p>
        </p:txBody>
      </p:sp>
      <p:pic>
        <p:nvPicPr>
          <p:cNvPr id="4" name="Picture 3"/>
          <p:cNvPicPr>
            <a:picLocks noChangeAspect="1"/>
          </p:cNvPicPr>
          <p:nvPr/>
        </p:nvPicPr>
        <p:blipFill rotWithShape="1">
          <a:blip r:embed="rId3"/>
          <a:srcRect l="2424" t="14884" r="19997" b="8018"/>
          <a:stretch/>
        </p:blipFill>
        <p:spPr>
          <a:xfrm>
            <a:off x="3048000" y="6144767"/>
            <a:ext cx="3351706" cy="542545"/>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2008752" y="1438351"/>
            <a:ext cx="5583696" cy="4536033"/>
          </a:xfrm>
          <a:prstGeom prst="rect">
            <a:avLst/>
          </a:prstGeom>
          <a:ln>
            <a:solidFill>
              <a:schemeClr val="tx1"/>
            </a:solidFill>
          </a:ln>
        </p:spPr>
      </p:pic>
    </p:spTree>
    <p:extLst>
      <p:ext uri="{BB962C8B-B14F-4D97-AF65-F5344CB8AC3E}">
        <p14:creationId xmlns:p14="http://schemas.microsoft.com/office/powerpoint/2010/main" val="8896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6491"/>
            <a:ext cx="8229600" cy="1143000"/>
          </a:xfrm>
        </p:spPr>
        <p:txBody>
          <a:bodyPr>
            <a:normAutofit/>
          </a:bodyPr>
          <a:lstStyle/>
          <a:p>
            <a:r>
              <a:rPr lang="en-US" dirty="0" smtClean="0"/>
              <a:t>Technology Coverage</a:t>
            </a:r>
            <a:br>
              <a:rPr lang="en-US" dirty="0" smtClean="0"/>
            </a:br>
            <a:r>
              <a:rPr lang="en-US" sz="2000" dirty="0"/>
              <a:t>(</a:t>
            </a:r>
            <a:r>
              <a:rPr lang="en-US" sz="2000" dirty="0" smtClean="0"/>
              <a:t>in St. Croix)</a:t>
            </a:r>
            <a:endParaRPr lang="en-US" sz="2000" dirty="0"/>
          </a:p>
        </p:txBody>
      </p:sp>
      <p:pic>
        <p:nvPicPr>
          <p:cNvPr id="5" name="Picture 4"/>
          <p:cNvPicPr>
            <a:picLocks noChangeAspect="1"/>
          </p:cNvPicPr>
          <p:nvPr/>
        </p:nvPicPr>
        <p:blipFill>
          <a:blip r:embed="rId2"/>
          <a:stretch>
            <a:fillRect/>
          </a:stretch>
        </p:blipFill>
        <p:spPr>
          <a:xfrm>
            <a:off x="1143000" y="1462878"/>
            <a:ext cx="2874509" cy="2318731"/>
          </a:xfrm>
          <a:prstGeom prst="rect">
            <a:avLst/>
          </a:prstGeom>
          <a:ln>
            <a:solidFill>
              <a:schemeClr val="tx1"/>
            </a:solidFill>
          </a:ln>
        </p:spPr>
      </p:pic>
      <p:sp>
        <p:nvSpPr>
          <p:cNvPr id="6" name="TextBox 5"/>
          <p:cNvSpPr txBox="1"/>
          <p:nvPr/>
        </p:nvSpPr>
        <p:spPr>
          <a:xfrm>
            <a:off x="1371600" y="1078468"/>
            <a:ext cx="2819400" cy="369332"/>
          </a:xfrm>
          <a:prstGeom prst="rect">
            <a:avLst/>
          </a:prstGeom>
          <a:noFill/>
        </p:spPr>
        <p:txBody>
          <a:bodyPr wrap="square" rtlCol="0">
            <a:spAutoFit/>
          </a:bodyPr>
          <a:lstStyle/>
          <a:p>
            <a:r>
              <a:rPr lang="en-US" dirty="0" smtClean="0"/>
              <a:t>Cable Modem Coverage</a:t>
            </a:r>
            <a:endParaRPr lang="en-US" dirty="0"/>
          </a:p>
        </p:txBody>
      </p:sp>
      <p:pic>
        <p:nvPicPr>
          <p:cNvPr id="7" name="Picture 6"/>
          <p:cNvPicPr>
            <a:picLocks noChangeAspect="1"/>
          </p:cNvPicPr>
          <p:nvPr/>
        </p:nvPicPr>
        <p:blipFill>
          <a:blip r:embed="rId3"/>
          <a:stretch>
            <a:fillRect/>
          </a:stretch>
        </p:blipFill>
        <p:spPr>
          <a:xfrm>
            <a:off x="4418536" y="1389888"/>
            <a:ext cx="2915249" cy="2423145"/>
          </a:xfrm>
          <a:prstGeom prst="rect">
            <a:avLst/>
          </a:prstGeom>
          <a:ln>
            <a:solidFill>
              <a:schemeClr val="tx1"/>
            </a:solidFill>
          </a:ln>
        </p:spPr>
      </p:pic>
      <p:sp>
        <p:nvSpPr>
          <p:cNvPr id="8" name="TextBox 7"/>
          <p:cNvSpPr txBox="1"/>
          <p:nvPr/>
        </p:nvSpPr>
        <p:spPr>
          <a:xfrm>
            <a:off x="4948136" y="990600"/>
            <a:ext cx="2819400" cy="369332"/>
          </a:xfrm>
          <a:prstGeom prst="rect">
            <a:avLst/>
          </a:prstGeom>
          <a:noFill/>
        </p:spPr>
        <p:txBody>
          <a:bodyPr wrap="square" rtlCol="0">
            <a:spAutoFit/>
          </a:bodyPr>
          <a:lstStyle/>
          <a:p>
            <a:r>
              <a:rPr lang="en-US" dirty="0" smtClean="0"/>
              <a:t>DSL Coverage</a:t>
            </a:r>
            <a:endParaRPr lang="en-US" dirty="0"/>
          </a:p>
        </p:txBody>
      </p:sp>
      <p:pic>
        <p:nvPicPr>
          <p:cNvPr id="9" name="Picture 8"/>
          <p:cNvPicPr>
            <a:picLocks noChangeAspect="1"/>
          </p:cNvPicPr>
          <p:nvPr/>
        </p:nvPicPr>
        <p:blipFill>
          <a:blip r:embed="rId4"/>
          <a:stretch>
            <a:fillRect/>
          </a:stretch>
        </p:blipFill>
        <p:spPr>
          <a:xfrm>
            <a:off x="1143000" y="4243863"/>
            <a:ext cx="2874509" cy="2363749"/>
          </a:xfrm>
          <a:prstGeom prst="rect">
            <a:avLst/>
          </a:prstGeom>
          <a:ln>
            <a:solidFill>
              <a:schemeClr val="tx1"/>
            </a:solidFill>
          </a:ln>
        </p:spPr>
      </p:pic>
      <p:sp>
        <p:nvSpPr>
          <p:cNvPr id="10" name="TextBox 9"/>
          <p:cNvSpPr txBox="1"/>
          <p:nvPr/>
        </p:nvSpPr>
        <p:spPr>
          <a:xfrm>
            <a:off x="1290536" y="3874531"/>
            <a:ext cx="2819400" cy="369332"/>
          </a:xfrm>
          <a:prstGeom prst="rect">
            <a:avLst/>
          </a:prstGeom>
          <a:noFill/>
        </p:spPr>
        <p:txBody>
          <a:bodyPr wrap="square" rtlCol="0">
            <a:spAutoFit/>
          </a:bodyPr>
          <a:lstStyle/>
          <a:p>
            <a:r>
              <a:rPr lang="en-US" dirty="0" smtClean="0"/>
              <a:t>Fiber to the Premise</a:t>
            </a:r>
            <a:endParaRPr lang="en-US" dirty="0"/>
          </a:p>
        </p:txBody>
      </p:sp>
      <p:pic>
        <p:nvPicPr>
          <p:cNvPr id="11" name="Picture 10"/>
          <p:cNvPicPr>
            <a:picLocks noChangeAspect="1"/>
          </p:cNvPicPr>
          <p:nvPr/>
        </p:nvPicPr>
        <p:blipFill>
          <a:blip r:embed="rId5"/>
          <a:stretch>
            <a:fillRect/>
          </a:stretch>
        </p:blipFill>
        <p:spPr>
          <a:xfrm>
            <a:off x="4409393" y="4243863"/>
            <a:ext cx="2929040" cy="2302250"/>
          </a:xfrm>
          <a:prstGeom prst="rect">
            <a:avLst/>
          </a:prstGeom>
          <a:ln>
            <a:solidFill>
              <a:schemeClr val="tx1"/>
            </a:solidFill>
          </a:ln>
        </p:spPr>
      </p:pic>
      <p:sp>
        <p:nvSpPr>
          <p:cNvPr id="12" name="TextBox 11"/>
          <p:cNvSpPr txBox="1"/>
          <p:nvPr/>
        </p:nvSpPr>
        <p:spPr>
          <a:xfrm>
            <a:off x="4571695" y="3874531"/>
            <a:ext cx="2819400" cy="369332"/>
          </a:xfrm>
          <a:prstGeom prst="rect">
            <a:avLst/>
          </a:prstGeom>
          <a:noFill/>
        </p:spPr>
        <p:txBody>
          <a:bodyPr wrap="square" rtlCol="0">
            <a:spAutoFit/>
          </a:bodyPr>
          <a:lstStyle/>
          <a:p>
            <a:r>
              <a:rPr lang="en-US" dirty="0" smtClean="0"/>
              <a:t>Fixed Wireless Coverage</a:t>
            </a:r>
            <a:endParaRPr lang="en-US" dirty="0"/>
          </a:p>
        </p:txBody>
      </p:sp>
      <p:pic>
        <p:nvPicPr>
          <p:cNvPr id="13" name="Picture 12"/>
          <p:cNvPicPr>
            <a:picLocks noChangeAspect="1"/>
          </p:cNvPicPr>
          <p:nvPr/>
        </p:nvPicPr>
        <p:blipFill rotWithShape="1">
          <a:blip r:embed="rId6"/>
          <a:srcRect r="36746"/>
          <a:stretch/>
        </p:blipFill>
        <p:spPr>
          <a:xfrm>
            <a:off x="7496087" y="3377373"/>
            <a:ext cx="1524305" cy="885825"/>
          </a:xfrm>
          <a:prstGeom prst="rect">
            <a:avLst/>
          </a:prstGeom>
          <a:ln>
            <a:solidFill>
              <a:schemeClr val="tx1"/>
            </a:solidFill>
          </a:ln>
        </p:spPr>
      </p:pic>
    </p:spTree>
    <p:extLst>
      <p:ext uri="{BB962C8B-B14F-4D97-AF65-F5344CB8AC3E}">
        <p14:creationId xmlns:p14="http://schemas.microsoft.com/office/powerpoint/2010/main" val="10902137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Partners?</a:t>
            </a:r>
            <a:endParaRPr lang="en-US" dirty="0"/>
          </a:p>
        </p:txBody>
      </p:sp>
      <p:sp>
        <p:nvSpPr>
          <p:cNvPr id="3" name="Content Placeholder 2"/>
          <p:cNvSpPr>
            <a:spLocks noGrp="1"/>
          </p:cNvSpPr>
          <p:nvPr>
            <p:ph idx="1"/>
          </p:nvPr>
        </p:nvSpPr>
        <p:spPr>
          <a:xfrm>
            <a:off x="1143000" y="1447800"/>
            <a:ext cx="8001000" cy="4114800"/>
          </a:xfrm>
        </p:spPr>
        <p:txBody>
          <a:bodyPr>
            <a:normAutofit fontScale="85000" lnSpcReduction="20000"/>
          </a:bodyPr>
          <a:lstStyle/>
          <a:p>
            <a:r>
              <a:rPr lang="en-US" dirty="0" smtClean="0"/>
              <a:t>Internet Service Providers</a:t>
            </a:r>
          </a:p>
          <a:p>
            <a:pPr lvl="1"/>
            <a:r>
              <a:rPr lang="en-US" dirty="0" smtClean="0"/>
              <a:t>Last Mile</a:t>
            </a:r>
          </a:p>
          <a:p>
            <a:pPr lvl="1"/>
            <a:r>
              <a:rPr lang="en-US" dirty="0" smtClean="0"/>
              <a:t>Middle Mile</a:t>
            </a:r>
          </a:p>
          <a:p>
            <a:r>
              <a:rPr lang="en-US" dirty="0" smtClean="0"/>
              <a:t>Anchor Institutions</a:t>
            </a:r>
          </a:p>
          <a:p>
            <a:pPr lvl="1"/>
            <a:r>
              <a:rPr lang="en-US" dirty="0" smtClean="0"/>
              <a:t>Hospitals</a:t>
            </a:r>
          </a:p>
          <a:p>
            <a:pPr lvl="1"/>
            <a:r>
              <a:rPr lang="en-US" dirty="0" smtClean="0"/>
              <a:t>Schools</a:t>
            </a:r>
          </a:p>
          <a:p>
            <a:pPr lvl="1"/>
            <a:r>
              <a:rPr lang="en-US" dirty="0" smtClean="0"/>
              <a:t>Libraries</a:t>
            </a:r>
          </a:p>
          <a:p>
            <a:pPr lvl="1"/>
            <a:r>
              <a:rPr lang="en-US" dirty="0" smtClean="0"/>
              <a:t>Government Agencies (City/County)</a:t>
            </a:r>
          </a:p>
          <a:p>
            <a:r>
              <a:rPr lang="en-US" dirty="0" smtClean="0"/>
              <a:t>DOT/DNR and Existing Infrastructure</a:t>
            </a:r>
          </a:p>
          <a:p>
            <a:r>
              <a:rPr lang="en-US" dirty="0" smtClean="0"/>
              <a:t>Other?</a:t>
            </a:r>
            <a:endParaRPr lang="en-US" dirty="0"/>
          </a:p>
        </p:txBody>
      </p:sp>
    </p:spTree>
    <p:extLst>
      <p:ext uri="{BB962C8B-B14F-4D97-AF65-F5344CB8AC3E}">
        <p14:creationId xmlns:p14="http://schemas.microsoft.com/office/powerpoint/2010/main" val="1847577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and Infrastructure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168" y="1066800"/>
            <a:ext cx="5787427" cy="5181600"/>
          </a:xfrm>
          <a:prstGeom prst="rect">
            <a:avLst/>
          </a:prstGeom>
        </p:spPr>
      </p:pic>
      <p:sp>
        <p:nvSpPr>
          <p:cNvPr id="4" name="Explosion 2 3"/>
          <p:cNvSpPr/>
          <p:nvPr/>
        </p:nvSpPr>
        <p:spPr>
          <a:xfrm>
            <a:off x="990600" y="2057400"/>
            <a:ext cx="2743200" cy="28956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9299393">
            <a:off x="1290886" y="3076735"/>
            <a:ext cx="2058678" cy="923330"/>
          </a:xfrm>
          <a:prstGeom prst="rect">
            <a:avLst/>
          </a:prstGeom>
          <a:noFill/>
        </p:spPr>
        <p:txBody>
          <a:bodyPr wrap="square" rtlCol="0">
            <a:spAutoFit/>
          </a:bodyPr>
          <a:lstStyle/>
          <a:p>
            <a:r>
              <a:rPr lang="en-US" dirty="0" smtClean="0">
                <a:solidFill>
                  <a:schemeClr val="bg1"/>
                </a:solidFill>
              </a:rPr>
              <a:t>Who are your </a:t>
            </a:r>
            <a:r>
              <a:rPr lang="en-US" b="1" dirty="0" smtClean="0">
                <a:solidFill>
                  <a:schemeClr val="bg1"/>
                </a:solidFill>
              </a:rPr>
              <a:t>Last</a:t>
            </a:r>
            <a:r>
              <a:rPr lang="en-US" dirty="0" smtClean="0">
                <a:solidFill>
                  <a:schemeClr val="bg1"/>
                </a:solidFill>
              </a:rPr>
              <a:t> Mile and </a:t>
            </a:r>
            <a:r>
              <a:rPr lang="en-US" b="1" dirty="0" smtClean="0">
                <a:solidFill>
                  <a:schemeClr val="bg1"/>
                </a:solidFill>
              </a:rPr>
              <a:t>Middle</a:t>
            </a:r>
            <a:r>
              <a:rPr lang="en-US" dirty="0" smtClean="0">
                <a:solidFill>
                  <a:schemeClr val="bg1"/>
                </a:solidFill>
              </a:rPr>
              <a:t> Mile Providers?</a:t>
            </a:r>
            <a:endParaRPr lang="en-US" dirty="0">
              <a:solidFill>
                <a:schemeClr val="bg1"/>
              </a:solidFill>
            </a:endParaRPr>
          </a:p>
        </p:txBody>
      </p:sp>
    </p:spTree>
    <p:extLst>
      <p:ext uri="{BB962C8B-B14F-4D97-AF65-F5344CB8AC3E}">
        <p14:creationId xmlns:p14="http://schemas.microsoft.com/office/powerpoint/2010/main" val="13587868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76200"/>
            <a:ext cx="8229600" cy="1143000"/>
          </a:xfrm>
        </p:spPr>
        <p:txBody>
          <a:bodyPr>
            <a:normAutofit/>
          </a:bodyPr>
          <a:lstStyle/>
          <a:p>
            <a:r>
              <a:rPr lang="en-US" dirty="0" smtClean="0"/>
              <a:t>Internet Service Providers </a:t>
            </a:r>
            <a:r>
              <a:rPr lang="en-US" sz="2000" dirty="0" smtClean="0"/>
              <a:t>(St. Croix County)</a:t>
            </a:r>
            <a:endParaRPr lang="en-US" sz="2000" dirty="0"/>
          </a:p>
        </p:txBody>
      </p:sp>
      <p:sp>
        <p:nvSpPr>
          <p:cNvPr id="5" name="Rectangle 1"/>
          <p:cNvSpPr>
            <a:spLocks noChangeArrowheads="1"/>
          </p:cNvSpPr>
          <p:nvPr/>
        </p:nvSpPr>
        <p:spPr bwMode="auto">
          <a:xfrm>
            <a:off x="1981200" y="132530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771221396"/>
              </p:ext>
            </p:extLst>
          </p:nvPr>
        </p:nvGraphicFramePr>
        <p:xfrm>
          <a:off x="1219200" y="891702"/>
          <a:ext cx="7848600" cy="5847880"/>
        </p:xfrm>
        <a:graphic>
          <a:graphicData uri="http://schemas.openxmlformats.org/drawingml/2006/table">
            <a:tbl>
              <a:tblPr>
                <a:tableStyleId>{08FB837D-C827-4EFA-A057-4D05807E0F7C}</a:tableStyleId>
              </a:tblPr>
              <a:tblGrid>
                <a:gridCol w="4089117"/>
                <a:gridCol w="3759483"/>
              </a:tblGrid>
              <a:tr h="181438">
                <a:tc>
                  <a:txBody>
                    <a:bodyPr/>
                    <a:lstStyle/>
                    <a:p>
                      <a:pPr algn="ctr" fontAlgn="b"/>
                      <a:r>
                        <a:rPr lang="en-US" sz="1800" b="1" u="none" strike="noStrike" dirty="0" smtClean="0">
                          <a:effectLst/>
                        </a:rPr>
                        <a:t>PROVIDER NAME</a:t>
                      </a:r>
                      <a:endParaRPr lang="en-US" sz="1800" b="1" i="0" u="none" strike="noStrike" dirty="0">
                        <a:solidFill>
                          <a:srgbClr val="000000"/>
                        </a:solidFill>
                        <a:effectLst/>
                        <a:latin typeface="Calibri" panose="020F0502020204030204" pitchFamily="34" charset="0"/>
                      </a:endParaRPr>
                    </a:p>
                  </a:txBody>
                  <a:tcPr marL="9072" marR="9072" marT="9072" marB="0" anchor="b"/>
                </a:tc>
                <a:tc>
                  <a:txBody>
                    <a:bodyPr/>
                    <a:lstStyle/>
                    <a:p>
                      <a:pPr algn="ctr" fontAlgn="b"/>
                      <a:r>
                        <a:rPr lang="en-US" sz="1800" b="1" u="none" strike="noStrike" dirty="0" smtClean="0">
                          <a:effectLst/>
                        </a:rPr>
                        <a:t>TECHNOLOGY</a:t>
                      </a:r>
                      <a:endParaRPr lang="en-US" sz="1800" b="1" i="0" u="none" strike="noStrike" dirty="0">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dirty="0">
                          <a:effectLst/>
                        </a:rPr>
                        <a:t>Amery Telecom</a:t>
                      </a:r>
                      <a:endParaRPr lang="en-US" sz="1800" b="0" i="0" u="none" strike="noStrike" dirty="0">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Asymmetric xDSL</a:t>
                      </a:r>
                      <a:endParaRPr lang="en-US" sz="1800" b="0" i="0" u="none" strike="noStrike">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AT&amp;T Mobility LLC</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dirty="0" smtClean="0">
                          <a:effectLst/>
                        </a:rPr>
                        <a:t>Mobile </a:t>
                      </a:r>
                      <a:r>
                        <a:rPr lang="en-US" sz="1800" u="none" strike="noStrike" dirty="0">
                          <a:effectLst/>
                        </a:rPr>
                        <a:t>Wireless</a:t>
                      </a:r>
                      <a:endParaRPr lang="en-US" sz="1800" b="0" i="0" u="none" strike="noStrike" dirty="0">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Baldwin Telecom, Inc.</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Asymmetric xDSL</a:t>
                      </a:r>
                      <a:endParaRPr lang="en-US" sz="1800" b="0" i="0" u="none" strike="noStrike">
                        <a:solidFill>
                          <a:srgbClr val="000000"/>
                        </a:solidFill>
                        <a:effectLst/>
                        <a:latin typeface="Calibri" panose="020F0502020204030204" pitchFamily="34" charset="0"/>
                      </a:endParaRPr>
                    </a:p>
                  </a:txBody>
                  <a:tcPr marL="9072" marR="9072" marT="9072" marB="0" anchor="b"/>
                </a:tc>
              </a:tr>
              <a:tr h="328402">
                <a:tc>
                  <a:txBody>
                    <a:bodyPr/>
                    <a:lstStyle/>
                    <a:p>
                      <a:pPr algn="l" fontAlgn="b"/>
                      <a:r>
                        <a:rPr lang="en-US" sz="1800" u="none" strike="noStrike">
                          <a:effectLst/>
                        </a:rPr>
                        <a:t>Baldwin Telecom, Inc.</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Optical Carrier/Fiber to the End User</a:t>
                      </a:r>
                      <a:endParaRPr lang="en-US" sz="1800" b="0" i="0" u="none" strike="noStrike">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CenturyLink, Inc.</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Asymmetric xDSL</a:t>
                      </a:r>
                      <a:endParaRPr lang="en-US" sz="1800" b="0" i="0" u="none" strike="noStrike">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Clear Lake Telephone Company LLC</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Asymmetric xDSL</a:t>
                      </a:r>
                      <a:endParaRPr lang="en-US" sz="1800" b="0" i="0" u="none" strike="noStrike">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Comcast Cable Communications, LLC</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dirty="0">
                          <a:effectLst/>
                        </a:rPr>
                        <a:t>Cable Modem - DOCSIS 3.0</a:t>
                      </a:r>
                      <a:endParaRPr lang="en-US" sz="1800" b="0" i="0" u="none" strike="noStrike" dirty="0">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CTC Telecom</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dirty="0">
                          <a:effectLst/>
                        </a:rPr>
                        <a:t>Terrestrial Mobile Wireless</a:t>
                      </a:r>
                      <a:endParaRPr lang="en-US" sz="1800" b="0" i="0" u="none" strike="noStrike" dirty="0">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Frontier Communications of St Croix, LLC</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Asymmetric xDSL</a:t>
                      </a:r>
                      <a:endParaRPr lang="en-US" sz="1800" b="0" i="0" u="none" strike="noStrike">
                        <a:solidFill>
                          <a:srgbClr val="000000"/>
                        </a:solidFill>
                        <a:effectLst/>
                        <a:latin typeface="Calibri" panose="020F0502020204030204" pitchFamily="34" charset="0"/>
                      </a:endParaRPr>
                    </a:p>
                  </a:txBody>
                  <a:tcPr marL="9072" marR="9072" marT="9072" marB="0" anchor="b"/>
                </a:tc>
              </a:tr>
              <a:tr h="328402">
                <a:tc>
                  <a:txBody>
                    <a:bodyPr/>
                    <a:lstStyle/>
                    <a:p>
                      <a:pPr algn="l" fontAlgn="b"/>
                      <a:r>
                        <a:rPr lang="en-US" sz="1800" u="none" strike="noStrike" dirty="0" err="1">
                          <a:effectLst/>
                        </a:rPr>
                        <a:t>Nextera</a:t>
                      </a:r>
                      <a:r>
                        <a:rPr lang="en-US" sz="1800" u="none" strike="noStrike" dirty="0">
                          <a:effectLst/>
                        </a:rPr>
                        <a:t> Wireless, LLC</a:t>
                      </a:r>
                      <a:endParaRPr lang="en-US" sz="1800" b="0" i="0" u="none" strike="noStrike" dirty="0">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Terrestrial Fixed Wireless - Licensed</a:t>
                      </a:r>
                      <a:endParaRPr lang="en-US" sz="1800" b="0" i="0" u="none" strike="noStrike">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Nextgen Communications, LLC</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Cable Modem - Other</a:t>
                      </a:r>
                      <a:endParaRPr lang="en-US" sz="1800" b="0" i="0" u="none" strike="noStrike">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Northwest Community Communications</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Cable Modem - DOCSIS 3.0</a:t>
                      </a:r>
                      <a:endParaRPr lang="en-US" sz="1800" b="0" i="0" u="none" strike="noStrike">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Somerset Telephone Company</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Asymmetric xDSL</a:t>
                      </a:r>
                      <a:endParaRPr lang="en-US" sz="1800" b="0" i="0" u="none" strike="noStrike">
                        <a:solidFill>
                          <a:srgbClr val="000000"/>
                        </a:solidFill>
                        <a:effectLst/>
                        <a:latin typeface="Calibri" panose="020F0502020204030204" pitchFamily="34" charset="0"/>
                      </a:endParaRPr>
                    </a:p>
                  </a:txBody>
                  <a:tcPr marL="9072" marR="9072" marT="9072" marB="0" anchor="b"/>
                </a:tc>
              </a:tr>
              <a:tr h="328402">
                <a:tc>
                  <a:txBody>
                    <a:bodyPr/>
                    <a:lstStyle/>
                    <a:p>
                      <a:pPr algn="l" fontAlgn="b"/>
                      <a:r>
                        <a:rPr lang="en-US" sz="1800" u="none" strike="noStrike" dirty="0">
                          <a:effectLst/>
                        </a:rPr>
                        <a:t>Spring Valley Telephone Company, Inc.</a:t>
                      </a:r>
                      <a:endParaRPr lang="en-US" sz="1800" b="0" i="0" u="none" strike="noStrike" dirty="0">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Optical Carrier/Fiber to the End User</a:t>
                      </a:r>
                      <a:endParaRPr lang="en-US" sz="1800" b="0" i="0" u="none" strike="noStrike">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Sprint Corporation</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Terrestrial Mobile Wireless</a:t>
                      </a:r>
                      <a:endParaRPr lang="en-US" sz="1800" b="0" i="0" u="none" strike="noStrike">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T-Mobile USA, Inc.</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Terrestrial Mobile Wireless</a:t>
                      </a:r>
                      <a:endParaRPr lang="en-US" sz="1800" b="0" i="0" u="none" strike="noStrike">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Verizon Wireless</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Terrestrial Mobile Wireless</a:t>
                      </a:r>
                      <a:endParaRPr lang="en-US" sz="1800" b="0" i="0" u="none" strike="noStrike">
                        <a:solidFill>
                          <a:srgbClr val="000000"/>
                        </a:solidFill>
                        <a:effectLst/>
                        <a:latin typeface="Calibri" panose="020F0502020204030204" pitchFamily="34" charset="0"/>
                      </a:endParaRPr>
                    </a:p>
                  </a:txBody>
                  <a:tcPr marL="9072" marR="9072" marT="9072" marB="0" anchor="b"/>
                </a:tc>
              </a:tr>
              <a:tr h="328402">
                <a:tc>
                  <a:txBody>
                    <a:bodyPr/>
                    <a:lstStyle/>
                    <a:p>
                      <a:pPr algn="l" fontAlgn="b"/>
                      <a:r>
                        <a:rPr lang="en-US" sz="1800" u="none" strike="noStrike">
                          <a:effectLst/>
                        </a:rPr>
                        <a:t>West Wisconsin Telcom Cooperative</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a:effectLst/>
                        </a:rPr>
                        <a:t>Optical Carrier/Fiber to the End User</a:t>
                      </a:r>
                      <a:endParaRPr lang="en-US" sz="1800" b="0" i="0" u="none" strike="noStrike">
                        <a:solidFill>
                          <a:srgbClr val="000000"/>
                        </a:solidFill>
                        <a:effectLst/>
                        <a:latin typeface="Calibri" panose="020F0502020204030204" pitchFamily="34" charset="0"/>
                      </a:endParaRPr>
                    </a:p>
                  </a:txBody>
                  <a:tcPr marL="9072" marR="9072" marT="9072" marB="0" anchor="b"/>
                </a:tc>
              </a:tr>
              <a:tr h="181438">
                <a:tc>
                  <a:txBody>
                    <a:bodyPr/>
                    <a:lstStyle/>
                    <a:p>
                      <a:pPr algn="l" fontAlgn="b"/>
                      <a:r>
                        <a:rPr lang="en-US" sz="1800" u="none" strike="noStrike">
                          <a:effectLst/>
                        </a:rPr>
                        <a:t>Wisconsin Bell, Inc</a:t>
                      </a:r>
                      <a:endParaRPr lang="en-US" sz="1800" b="0" i="0" u="none" strike="noStrike">
                        <a:solidFill>
                          <a:srgbClr val="000000"/>
                        </a:solidFill>
                        <a:effectLst/>
                        <a:latin typeface="Calibri" panose="020F0502020204030204" pitchFamily="34" charset="0"/>
                      </a:endParaRPr>
                    </a:p>
                  </a:txBody>
                  <a:tcPr marL="9072" marR="9072" marT="9072" marB="0" anchor="b"/>
                </a:tc>
                <a:tc>
                  <a:txBody>
                    <a:bodyPr/>
                    <a:lstStyle/>
                    <a:p>
                      <a:pPr algn="l" fontAlgn="b"/>
                      <a:r>
                        <a:rPr lang="en-US" sz="1800" u="none" strike="noStrike" dirty="0">
                          <a:effectLst/>
                        </a:rPr>
                        <a:t>Asymmetric </a:t>
                      </a:r>
                      <a:r>
                        <a:rPr lang="en-US" sz="1800" u="none" strike="noStrike" dirty="0" err="1">
                          <a:effectLst/>
                        </a:rPr>
                        <a:t>xDSL</a:t>
                      </a:r>
                      <a:endParaRPr lang="en-US" sz="1800" b="0" i="0" u="none" strike="noStrike" dirty="0">
                        <a:solidFill>
                          <a:srgbClr val="000000"/>
                        </a:solidFill>
                        <a:effectLst/>
                        <a:latin typeface="Calibri" panose="020F0502020204030204" pitchFamily="34" charset="0"/>
                      </a:endParaRPr>
                    </a:p>
                  </a:txBody>
                  <a:tcPr marL="9072" marR="9072" marT="9072" marB="0" anchor="b"/>
                </a:tc>
              </a:tr>
            </a:tbl>
          </a:graphicData>
        </a:graphic>
      </p:graphicFrame>
    </p:spTree>
    <p:extLst>
      <p:ext uri="{BB962C8B-B14F-4D97-AF65-F5344CB8AC3E}">
        <p14:creationId xmlns:p14="http://schemas.microsoft.com/office/powerpoint/2010/main" val="3193225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990600" y="-304800"/>
            <a:ext cx="8229600" cy="1143000"/>
          </a:xfrm>
        </p:spPr>
        <p:txBody>
          <a:bodyPr>
            <a:normAutofit/>
          </a:bodyPr>
          <a:lstStyle/>
          <a:p>
            <a:r>
              <a:rPr lang="en-US" dirty="0" smtClean="0"/>
              <a:t>Internet Service Providers </a:t>
            </a:r>
            <a:r>
              <a:rPr lang="en-US" sz="2000" dirty="0" smtClean="0"/>
              <a:t>(Within 10 Miles)</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476160917"/>
              </p:ext>
            </p:extLst>
          </p:nvPr>
        </p:nvGraphicFramePr>
        <p:xfrm>
          <a:off x="1219199" y="533400"/>
          <a:ext cx="7924801" cy="6365064"/>
        </p:xfrm>
        <a:graphic>
          <a:graphicData uri="http://schemas.openxmlformats.org/drawingml/2006/table">
            <a:tbl>
              <a:tblPr>
                <a:tableStyleId>{8A107856-5554-42FB-B03E-39F5DBC370BA}</a:tableStyleId>
              </a:tblPr>
              <a:tblGrid>
                <a:gridCol w="3924330"/>
                <a:gridCol w="4000471"/>
              </a:tblGrid>
              <a:tr h="304121">
                <a:tc>
                  <a:txBody>
                    <a:bodyPr/>
                    <a:lstStyle/>
                    <a:p>
                      <a:pPr algn="ctr" fontAlgn="b"/>
                      <a:r>
                        <a:rPr lang="en-US" sz="1600" b="1" i="0" u="none" strike="noStrike" dirty="0" smtClean="0">
                          <a:solidFill>
                            <a:srgbClr val="000000"/>
                          </a:solidFill>
                          <a:effectLst/>
                          <a:latin typeface="Calibri" panose="020F0502020204030204" pitchFamily="34" charset="0"/>
                        </a:rPr>
                        <a:t>PROVIDER</a:t>
                      </a:r>
                      <a:endParaRPr lang="en-US" sz="1600" b="1" i="0" u="none" strike="noStrike" dirty="0">
                        <a:solidFill>
                          <a:srgbClr val="000000"/>
                        </a:solidFill>
                        <a:effectLst/>
                        <a:latin typeface="Calibri" panose="020F0502020204030204" pitchFamily="34" charset="0"/>
                      </a:endParaRPr>
                    </a:p>
                  </a:txBody>
                  <a:tcPr marL="8401" marR="8401" marT="8401" marB="0" anchor="b"/>
                </a:tc>
                <a:tc>
                  <a:txBody>
                    <a:bodyPr/>
                    <a:lstStyle/>
                    <a:p>
                      <a:pPr algn="ctr" fontAlgn="b"/>
                      <a:r>
                        <a:rPr lang="en-US" sz="1600" b="1" i="0" u="none" strike="noStrike" dirty="0" smtClean="0">
                          <a:solidFill>
                            <a:srgbClr val="000000"/>
                          </a:solidFill>
                          <a:effectLst/>
                          <a:latin typeface="Calibri" panose="020F0502020204030204" pitchFamily="34" charset="0"/>
                        </a:rPr>
                        <a:t>TECHNOLOGY</a:t>
                      </a:r>
                      <a:endParaRPr lang="en-US" sz="1600" b="1" i="0" u="none" strike="noStrike" dirty="0">
                        <a:solidFill>
                          <a:srgbClr val="000000"/>
                        </a:solidFill>
                        <a:effectLst/>
                        <a:latin typeface="Calibri" panose="020F0502020204030204" pitchFamily="34" charset="0"/>
                      </a:endParaRPr>
                    </a:p>
                  </a:txBody>
                  <a:tcPr marL="8401" marR="8401" marT="8401" marB="0" anchor="b"/>
                </a:tc>
              </a:tr>
              <a:tr h="304121">
                <a:tc>
                  <a:txBody>
                    <a:bodyPr/>
                    <a:lstStyle/>
                    <a:p>
                      <a:pPr algn="l" fontAlgn="b"/>
                      <a:r>
                        <a:rPr lang="en-US" sz="1600" u="none" strike="noStrike" dirty="0">
                          <a:effectLst/>
                        </a:rPr>
                        <a:t>24-7 </a:t>
                      </a:r>
                      <a:r>
                        <a:rPr lang="en-US" sz="1600" u="none" strike="noStrike" dirty="0" err="1">
                          <a:effectLst/>
                        </a:rPr>
                        <a:t>Telcom</a:t>
                      </a:r>
                      <a:r>
                        <a:rPr lang="en-US" sz="1600" u="none" strike="noStrike" dirty="0">
                          <a:effectLst/>
                        </a:rPr>
                        <a:t>, Inc.</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a:effectLst/>
                        </a:rPr>
                        <a:t>Terrestrial Fixed Wireless - Licensed</a:t>
                      </a:r>
                      <a:endParaRPr lang="en-US" sz="1600" b="0" i="0" u="none" strike="noStrike">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a:effectLst/>
                        </a:rPr>
                        <a:t>Amery Telecom</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a:effectLst/>
                        </a:rPr>
                        <a:t>AT&amp;T Mobility LLC</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a:effectLst/>
                        </a:rPr>
                        <a:t>Terrestrial Mobile Wireless</a:t>
                      </a:r>
                      <a:endParaRPr lang="en-US" sz="1600" b="0" i="0" u="none" strike="noStrike">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a:effectLst/>
                        </a:rPr>
                        <a:t>Baldwin Telecom, Inc.</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8401" marR="8401" marT="8401" marB="0" anchor="b"/>
                </a:tc>
              </a:tr>
              <a:tr h="304121">
                <a:tc>
                  <a:txBody>
                    <a:bodyPr/>
                    <a:lstStyle/>
                    <a:p>
                      <a:pPr algn="l" fontAlgn="b"/>
                      <a:r>
                        <a:rPr lang="en-US" sz="1600" u="none" strike="noStrike" dirty="0">
                          <a:effectLst/>
                        </a:rPr>
                        <a:t>Baldwin Telecom, Inc.</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a:effectLst/>
                        </a:rPr>
                        <a:t>Optical Carrier/Fiber to the End User</a:t>
                      </a:r>
                      <a:endParaRPr lang="en-US" sz="1600" b="0" i="0" u="none" strike="noStrike">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a:effectLst/>
                        </a:rPr>
                        <a:t>CenturyLink, Inc.</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a:effectLst/>
                        </a:rPr>
                        <a:t>Charter Communications</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Cable Modem - DOCSIS 3.0</a:t>
                      </a:r>
                      <a:endParaRPr lang="en-US" sz="1600" b="0" i="0" u="none" strike="noStrike" dirty="0">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err="1">
                          <a:effectLst/>
                        </a:rPr>
                        <a:t>Chibardun</a:t>
                      </a:r>
                      <a:r>
                        <a:rPr lang="en-US" sz="1600" u="none" strike="noStrike" dirty="0">
                          <a:effectLst/>
                        </a:rPr>
                        <a:t> Telephone Cooperative</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Asymmetric </a:t>
                      </a:r>
                      <a:r>
                        <a:rPr lang="en-US" sz="1600" u="none" strike="noStrike" dirty="0" err="1">
                          <a:effectLst/>
                        </a:rPr>
                        <a:t>xDSL</a:t>
                      </a:r>
                      <a:endParaRPr lang="en-US" sz="1600" b="0" i="0" u="none" strike="noStrike" dirty="0">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a:effectLst/>
                        </a:rPr>
                        <a:t>Clear Lake Telephone Company LLC</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Asymmetric </a:t>
                      </a:r>
                      <a:r>
                        <a:rPr lang="en-US" sz="1600" u="none" strike="noStrike" dirty="0" err="1">
                          <a:effectLst/>
                        </a:rPr>
                        <a:t>xDSL</a:t>
                      </a:r>
                      <a:endParaRPr lang="en-US" sz="1600" b="0" i="0" u="none" strike="noStrike" dirty="0">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a:effectLst/>
                        </a:rPr>
                        <a:t>Comcast Cable Communications, LLC</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Cable Modem - DOCSIS 3.0</a:t>
                      </a:r>
                      <a:endParaRPr lang="en-US" sz="1600" b="0" i="0" u="none" strike="noStrike" dirty="0">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a:effectLst/>
                        </a:rPr>
                        <a:t>CTC Telecom</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Terrestrial Mobile Wireless</a:t>
                      </a:r>
                      <a:endParaRPr lang="en-US" sz="1600" b="0" i="0" u="none" strike="noStrike" dirty="0">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a:effectLst/>
                        </a:rPr>
                        <a:t>Frontier Communications of St Croix, LLC</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a:effectLst/>
                        </a:rPr>
                        <a:t>Midcontinent Communications </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Cable Modem - DOCSIS 3.0</a:t>
                      </a:r>
                      <a:endParaRPr lang="en-US" sz="1600" b="0" i="0" u="none" strike="noStrike" dirty="0">
                        <a:solidFill>
                          <a:srgbClr val="000000"/>
                        </a:solidFill>
                        <a:effectLst/>
                        <a:latin typeface="Calibri" panose="020F0502020204030204" pitchFamily="34" charset="0"/>
                      </a:endParaRPr>
                    </a:p>
                  </a:txBody>
                  <a:tcPr marL="8401" marR="8401" marT="8401" marB="0" anchor="b"/>
                </a:tc>
              </a:tr>
              <a:tr h="304121">
                <a:tc>
                  <a:txBody>
                    <a:bodyPr/>
                    <a:lstStyle/>
                    <a:p>
                      <a:pPr algn="l" fontAlgn="b"/>
                      <a:r>
                        <a:rPr lang="en-US" sz="1600" u="none" strike="noStrike" dirty="0" err="1">
                          <a:effectLst/>
                        </a:rPr>
                        <a:t>Nextera</a:t>
                      </a:r>
                      <a:r>
                        <a:rPr lang="en-US" sz="1600" u="none" strike="noStrike" dirty="0">
                          <a:effectLst/>
                        </a:rPr>
                        <a:t> Wireless, LLC</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Terrestrial Fixed Wireless - Licensed</a:t>
                      </a:r>
                      <a:endParaRPr lang="en-US" sz="1600" b="0" i="0" u="none" strike="noStrike" dirty="0">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err="1">
                          <a:effectLst/>
                        </a:rPr>
                        <a:t>Nextgen</a:t>
                      </a:r>
                      <a:r>
                        <a:rPr lang="en-US" sz="1600" u="none" strike="noStrike" dirty="0">
                          <a:effectLst/>
                        </a:rPr>
                        <a:t> Communications, LLC</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Cable Modem - Other</a:t>
                      </a:r>
                      <a:endParaRPr lang="en-US" sz="1600" b="0" i="0" u="none" strike="noStrike" dirty="0">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a:effectLst/>
                        </a:rPr>
                        <a:t>Northwest Community Communications</a:t>
                      </a:r>
                      <a:endParaRPr lang="en-US" sz="1600" b="0" i="0" u="none" strike="noStrike">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Cable Modem - DOCSIS 3.0</a:t>
                      </a:r>
                      <a:endParaRPr lang="en-US" sz="1600" b="0" i="0" u="none" strike="noStrike" dirty="0">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a:effectLst/>
                        </a:rPr>
                        <a:t>Somerset Telephone Company</a:t>
                      </a:r>
                      <a:endParaRPr lang="en-US" sz="1600" b="0" i="0" u="none" strike="noStrike">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Asymmetric </a:t>
                      </a:r>
                      <a:r>
                        <a:rPr lang="en-US" sz="1600" u="none" strike="noStrike" dirty="0" err="1">
                          <a:effectLst/>
                        </a:rPr>
                        <a:t>xDSL</a:t>
                      </a:r>
                      <a:endParaRPr lang="en-US" sz="1600" b="0" i="0" u="none" strike="noStrike" dirty="0">
                        <a:solidFill>
                          <a:srgbClr val="000000"/>
                        </a:solidFill>
                        <a:effectLst/>
                        <a:latin typeface="Calibri" panose="020F0502020204030204" pitchFamily="34" charset="0"/>
                      </a:endParaRPr>
                    </a:p>
                  </a:txBody>
                  <a:tcPr marL="8401" marR="8401" marT="8401" marB="0" anchor="b"/>
                </a:tc>
              </a:tr>
              <a:tr h="304121">
                <a:tc>
                  <a:txBody>
                    <a:bodyPr/>
                    <a:lstStyle/>
                    <a:p>
                      <a:pPr algn="l" fontAlgn="b"/>
                      <a:r>
                        <a:rPr lang="en-US" sz="1600" u="none" strike="noStrike">
                          <a:effectLst/>
                        </a:rPr>
                        <a:t>Spring Valley Telephone Company, Inc.</a:t>
                      </a:r>
                      <a:endParaRPr lang="en-US" sz="1600" b="0" i="0" u="none" strike="noStrike">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Optical Carrier/Fiber to the End User</a:t>
                      </a:r>
                      <a:endParaRPr lang="en-US" sz="1600" b="0" i="0" u="none" strike="noStrike" dirty="0">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a:effectLst/>
                        </a:rPr>
                        <a:t>Sprint Corporation</a:t>
                      </a:r>
                      <a:endParaRPr lang="en-US" sz="1600" b="0" i="0" u="none" strike="noStrike">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Terrestrial Mobile Wireless</a:t>
                      </a:r>
                      <a:endParaRPr lang="en-US" sz="1600" b="0" i="0" u="none" strike="noStrike" dirty="0">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a:effectLst/>
                        </a:rPr>
                        <a:t>T-Mobile USA, Inc.</a:t>
                      </a:r>
                      <a:endParaRPr lang="en-US" sz="1600" b="0" i="0" u="none" strike="noStrike">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Terrestrial Mobile Wireless</a:t>
                      </a:r>
                      <a:endParaRPr lang="en-US" sz="1600" b="0" i="0" u="none" strike="noStrike" dirty="0">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a:effectLst/>
                        </a:rPr>
                        <a:t>Verizon Wireless</a:t>
                      </a:r>
                      <a:endParaRPr lang="en-US" sz="1600" b="0" i="0" u="none" strike="noStrike">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Terrestrial Mobile Wireless</a:t>
                      </a:r>
                      <a:endParaRPr lang="en-US" sz="1600" b="0" i="0" u="none" strike="noStrike" dirty="0">
                        <a:solidFill>
                          <a:srgbClr val="000000"/>
                        </a:solidFill>
                        <a:effectLst/>
                        <a:latin typeface="Calibri" panose="020F0502020204030204" pitchFamily="34" charset="0"/>
                      </a:endParaRPr>
                    </a:p>
                  </a:txBody>
                  <a:tcPr marL="8401" marR="8401" marT="8401" marB="0" anchor="b"/>
                </a:tc>
              </a:tr>
              <a:tr h="304121">
                <a:tc>
                  <a:txBody>
                    <a:bodyPr/>
                    <a:lstStyle/>
                    <a:p>
                      <a:pPr algn="l" fontAlgn="b"/>
                      <a:r>
                        <a:rPr lang="en-US" sz="1600" u="none" strike="noStrike">
                          <a:effectLst/>
                        </a:rPr>
                        <a:t>West Wisconsin Telcom Cooperative</a:t>
                      </a:r>
                      <a:endParaRPr lang="en-US" sz="1600" b="0" i="0" u="none" strike="noStrike">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Optical Carrier/Fiber to the End User</a:t>
                      </a:r>
                      <a:endParaRPr lang="en-US" sz="1600" b="0" i="0" u="none" strike="noStrike" dirty="0">
                        <a:solidFill>
                          <a:srgbClr val="000000"/>
                        </a:solidFill>
                        <a:effectLst/>
                        <a:latin typeface="Calibri" panose="020F0502020204030204" pitchFamily="34" charset="0"/>
                      </a:endParaRPr>
                    </a:p>
                  </a:txBody>
                  <a:tcPr marL="8401" marR="8401" marT="8401" marB="0" anchor="b"/>
                </a:tc>
              </a:tr>
              <a:tr h="168023">
                <a:tc>
                  <a:txBody>
                    <a:bodyPr/>
                    <a:lstStyle/>
                    <a:p>
                      <a:pPr algn="l" fontAlgn="b"/>
                      <a:r>
                        <a:rPr lang="en-US" sz="1600" u="none" strike="noStrike" dirty="0">
                          <a:effectLst/>
                        </a:rPr>
                        <a:t>Wisconsin Bell, </a:t>
                      </a:r>
                      <a:r>
                        <a:rPr lang="en-US" sz="1600" u="none" strike="noStrike" dirty="0" err="1">
                          <a:effectLst/>
                        </a:rPr>
                        <a:t>Inc</a:t>
                      </a:r>
                      <a:endParaRPr lang="en-US" sz="1600" b="0" i="0" u="none" strike="noStrike" dirty="0">
                        <a:solidFill>
                          <a:srgbClr val="000000"/>
                        </a:solidFill>
                        <a:effectLst/>
                        <a:latin typeface="Calibri" panose="020F0502020204030204" pitchFamily="34" charset="0"/>
                      </a:endParaRPr>
                    </a:p>
                  </a:txBody>
                  <a:tcPr marL="8401" marR="8401" marT="8401" marB="0" anchor="b"/>
                </a:tc>
                <a:tc>
                  <a:txBody>
                    <a:bodyPr/>
                    <a:lstStyle/>
                    <a:p>
                      <a:pPr algn="l" fontAlgn="b"/>
                      <a:r>
                        <a:rPr lang="en-US" sz="1600" u="none" strike="noStrike" dirty="0">
                          <a:effectLst/>
                        </a:rPr>
                        <a:t>Asymmetric </a:t>
                      </a:r>
                      <a:r>
                        <a:rPr lang="en-US" sz="1600" u="none" strike="noStrike" dirty="0" err="1">
                          <a:effectLst/>
                        </a:rPr>
                        <a:t>xDSL</a:t>
                      </a:r>
                      <a:endParaRPr lang="en-US" sz="1600" b="0" i="0" u="none" strike="noStrike" dirty="0">
                        <a:solidFill>
                          <a:srgbClr val="000000"/>
                        </a:solidFill>
                        <a:effectLst/>
                        <a:latin typeface="Calibri" panose="020F0502020204030204" pitchFamily="34" charset="0"/>
                      </a:endParaRPr>
                    </a:p>
                  </a:txBody>
                  <a:tcPr marL="8401" marR="8401" marT="8401" marB="0" anchor="b"/>
                </a:tc>
              </a:tr>
            </a:tbl>
          </a:graphicData>
        </a:graphic>
      </p:graphicFrame>
    </p:spTree>
    <p:extLst>
      <p:ext uri="{BB962C8B-B14F-4D97-AF65-F5344CB8AC3E}">
        <p14:creationId xmlns:p14="http://schemas.microsoft.com/office/powerpoint/2010/main" val="132312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9510" y="-76200"/>
            <a:ext cx="8229600" cy="1143000"/>
          </a:xfrm>
        </p:spPr>
        <p:txBody>
          <a:bodyPr>
            <a:normAutofit/>
          </a:bodyPr>
          <a:lstStyle/>
          <a:p>
            <a:r>
              <a:rPr lang="en-US" dirty="0" smtClean="0"/>
              <a:t>Internet Service Providers </a:t>
            </a:r>
            <a:r>
              <a:rPr lang="en-US" sz="2000" dirty="0" smtClean="0"/>
              <a:t>(Adjacent Counties)</a:t>
            </a:r>
            <a:endParaRPr lang="en-US" sz="2000" dirty="0"/>
          </a:p>
        </p:txBody>
      </p:sp>
      <p:graphicFrame>
        <p:nvGraphicFramePr>
          <p:cNvPr id="5" name="Table 4"/>
          <p:cNvGraphicFramePr>
            <a:graphicFrameLocks noGrp="1"/>
          </p:cNvGraphicFramePr>
          <p:nvPr>
            <p:extLst>
              <p:ext uri="{D42A27DB-BD31-4B8C-83A1-F6EECF244321}">
                <p14:modId xmlns:p14="http://schemas.microsoft.com/office/powerpoint/2010/main" val="1441660734"/>
              </p:ext>
            </p:extLst>
          </p:nvPr>
        </p:nvGraphicFramePr>
        <p:xfrm>
          <a:off x="1219200" y="914400"/>
          <a:ext cx="7924800" cy="5943591"/>
        </p:xfrm>
        <a:graphic>
          <a:graphicData uri="http://schemas.openxmlformats.org/drawingml/2006/table">
            <a:tbl>
              <a:tblPr>
                <a:tableStyleId>{0505E3EF-67EA-436B-97B2-0124C06EBD24}</a:tableStyleId>
              </a:tblPr>
              <a:tblGrid>
                <a:gridCol w="3842327"/>
                <a:gridCol w="4082473"/>
              </a:tblGrid>
              <a:tr h="258417">
                <a:tc>
                  <a:txBody>
                    <a:bodyPr/>
                    <a:lstStyle/>
                    <a:p>
                      <a:pPr algn="ctr" fontAlgn="b"/>
                      <a:r>
                        <a:rPr lang="en-US" sz="1600" b="1" i="0" u="none" strike="noStrike" dirty="0" smtClean="0">
                          <a:solidFill>
                            <a:srgbClr val="000000"/>
                          </a:solidFill>
                          <a:effectLst/>
                          <a:latin typeface="Calibri" panose="020F0502020204030204" pitchFamily="34" charset="0"/>
                        </a:rPr>
                        <a:t>PROVIDER</a:t>
                      </a:r>
                      <a:endParaRPr lang="en-US" sz="1600" b="1" i="0" u="none" strike="noStrike" dirty="0">
                        <a:solidFill>
                          <a:srgbClr val="000000"/>
                        </a:solidFill>
                        <a:effectLst/>
                        <a:latin typeface="Calibri" panose="020F0502020204030204" pitchFamily="34" charset="0"/>
                      </a:endParaRPr>
                    </a:p>
                  </a:txBody>
                  <a:tcPr marL="4536" marR="4536" marT="4536" marB="0" anchor="b"/>
                </a:tc>
                <a:tc>
                  <a:txBody>
                    <a:bodyPr/>
                    <a:lstStyle/>
                    <a:p>
                      <a:pPr algn="ctr" fontAlgn="b"/>
                      <a:r>
                        <a:rPr lang="en-US" sz="1600" b="1" i="0" u="none" strike="noStrike" dirty="0" smtClean="0">
                          <a:solidFill>
                            <a:srgbClr val="000000"/>
                          </a:solidFill>
                          <a:effectLst/>
                          <a:latin typeface="Calibri" panose="020F0502020204030204" pitchFamily="34" charset="0"/>
                        </a:rPr>
                        <a:t>TECHNOLOGY</a:t>
                      </a:r>
                      <a:endParaRPr lang="en-US" sz="1600" b="1" i="0" u="none" strike="noStrike" dirty="0">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dirty="0">
                          <a:effectLst/>
                        </a:rPr>
                        <a:t>24-7 </a:t>
                      </a:r>
                      <a:r>
                        <a:rPr lang="en-US" sz="1600" u="none" strike="noStrike" dirty="0" err="1">
                          <a:effectLst/>
                        </a:rPr>
                        <a:t>Telcom</a:t>
                      </a:r>
                      <a:r>
                        <a:rPr lang="en-US" sz="1600" u="none" strike="noStrike" dirty="0">
                          <a:effectLst/>
                        </a:rPr>
                        <a:t>, Inc.</a:t>
                      </a:r>
                      <a:endParaRPr lang="en-US" sz="1600" b="0" i="0" u="none" strike="noStrike" dirty="0">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24-7 Telcom, Inc.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Terrestrial Fixed Wireless - Licensed</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Amery Telecom</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AT&amp;T Mobility LLC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Terrestrial Mobile Wireless</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Baldwin Telecom, Inc.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Baldwin Telecom, Inc.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Optical Carrier/Fiber to the End User</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Bloomer Telephone Company</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Bloomer Telephone Company</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Optical Carrier/Fiber to the End User</a:t>
                      </a:r>
                      <a:endParaRPr lang="en-US" sz="1600" b="0" i="0" u="none" strike="noStrike" dirty="0">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CenturyLink, Inc.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Charter Communications</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Cable Modem - DOCSIS 3.0</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Chibardun Telephone Cooperative</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Asymmetric </a:t>
                      </a:r>
                      <a:r>
                        <a:rPr lang="en-US" sz="1600" u="none" strike="noStrike" dirty="0" err="1">
                          <a:effectLst/>
                        </a:rPr>
                        <a:t>xDSL</a:t>
                      </a:r>
                      <a:endParaRPr lang="en-US" sz="1600" b="0" i="0" u="none" strike="noStrike" dirty="0">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Chippewa Valley Cable, Inc.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Cable Modem - Other</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Citizens Telephone Cooperative, Inc.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Optical Carrier/Fiber to the End User</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Clear Lake Telephone Company LLC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Clearwire</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Terrestrial Mobile Wireless</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Comcast Cable Communications, LLC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Cable Modem - DOCSIS 3.0</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CTC Telecom</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CTC Telecom</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Terrestrial Mobile Wireless</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Farmers Independent Telephone Company</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Farmers Independent Telephone Company</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Optical Carrier/Fiber to the End User</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a:effectLst/>
                        </a:rPr>
                        <a:t>Frontier Communications of Mondovi, LLC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4536" marR="4536" marT="4536" marB="0" anchor="b"/>
                </a:tc>
              </a:tr>
              <a:tr h="258417">
                <a:tc>
                  <a:txBody>
                    <a:bodyPr/>
                    <a:lstStyle/>
                    <a:p>
                      <a:pPr algn="l" fontAlgn="b"/>
                      <a:r>
                        <a:rPr lang="en-US" sz="1600" u="none" strike="noStrike" dirty="0">
                          <a:effectLst/>
                        </a:rPr>
                        <a:t>Frontier Communications of St Croix, LLC</a:t>
                      </a:r>
                      <a:endParaRPr lang="en-US" sz="1600" b="0" i="0" u="none" strike="noStrike" dirty="0">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Asymmetric </a:t>
                      </a:r>
                      <a:r>
                        <a:rPr lang="en-US" sz="1600" u="none" strike="noStrike" dirty="0" err="1">
                          <a:effectLst/>
                        </a:rPr>
                        <a:t>xDSL</a:t>
                      </a:r>
                      <a:endParaRPr lang="en-US" sz="1600" b="0" i="0" u="none" strike="noStrike" dirty="0">
                        <a:solidFill>
                          <a:srgbClr val="000000"/>
                        </a:solidFill>
                        <a:effectLst/>
                        <a:latin typeface="Calibri" panose="020F0502020204030204" pitchFamily="34" charset="0"/>
                      </a:endParaRPr>
                    </a:p>
                  </a:txBody>
                  <a:tcPr marL="4536" marR="4536" marT="4536" marB="0" anchor="b"/>
                </a:tc>
              </a:tr>
            </a:tbl>
          </a:graphicData>
        </a:graphic>
      </p:graphicFrame>
    </p:spTree>
    <p:extLst>
      <p:ext uri="{BB962C8B-B14F-4D97-AF65-F5344CB8AC3E}">
        <p14:creationId xmlns:p14="http://schemas.microsoft.com/office/powerpoint/2010/main" val="2192592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00196342"/>
              </p:ext>
            </p:extLst>
          </p:nvPr>
        </p:nvGraphicFramePr>
        <p:xfrm>
          <a:off x="1143000" y="990600"/>
          <a:ext cx="8001000" cy="5723109"/>
        </p:xfrm>
        <a:graphic>
          <a:graphicData uri="http://schemas.openxmlformats.org/drawingml/2006/table">
            <a:tbl>
              <a:tblPr>
                <a:tableStyleId>{0505E3EF-67EA-436B-97B2-0124C06EBD24}</a:tableStyleId>
              </a:tblPr>
              <a:tblGrid>
                <a:gridCol w="3879273"/>
                <a:gridCol w="4121727"/>
              </a:tblGrid>
              <a:tr h="272529">
                <a:tc>
                  <a:txBody>
                    <a:bodyPr/>
                    <a:lstStyle/>
                    <a:p>
                      <a:pPr algn="ctr" fontAlgn="b"/>
                      <a:r>
                        <a:rPr lang="en-US" sz="1600" b="1" i="0" u="none" strike="noStrike" dirty="0" smtClean="0">
                          <a:solidFill>
                            <a:srgbClr val="000000"/>
                          </a:solidFill>
                          <a:effectLst/>
                          <a:latin typeface="Calibri" panose="020F0502020204030204" pitchFamily="34" charset="0"/>
                        </a:rPr>
                        <a:t>PROVIDER</a:t>
                      </a:r>
                      <a:endParaRPr lang="en-US" sz="1600" b="1" i="0" u="none" strike="noStrike" dirty="0">
                        <a:solidFill>
                          <a:srgbClr val="000000"/>
                        </a:solidFill>
                        <a:effectLst/>
                        <a:latin typeface="Calibri" panose="020F0502020204030204" pitchFamily="34" charset="0"/>
                      </a:endParaRPr>
                    </a:p>
                  </a:txBody>
                  <a:tcPr marL="4536" marR="4536" marT="4536" marB="0" anchor="b"/>
                </a:tc>
                <a:tc>
                  <a:txBody>
                    <a:bodyPr/>
                    <a:lstStyle/>
                    <a:p>
                      <a:pPr algn="ctr" fontAlgn="b"/>
                      <a:r>
                        <a:rPr lang="en-US" sz="1600" b="1" i="0" u="none" strike="noStrike" dirty="0" smtClean="0">
                          <a:solidFill>
                            <a:srgbClr val="000000"/>
                          </a:solidFill>
                          <a:effectLst/>
                          <a:latin typeface="Calibri" panose="020F0502020204030204" pitchFamily="34" charset="0"/>
                        </a:rPr>
                        <a:t>TECHNOLOGY</a:t>
                      </a:r>
                      <a:endParaRPr lang="en-US" sz="1600" b="1"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dirty="0">
                          <a:effectLst/>
                        </a:rPr>
                        <a:t>Hager Telecom, Inc.</a:t>
                      </a:r>
                      <a:endParaRPr lang="en-US" sz="1600" b="0" i="0" u="none" strike="noStrike" dirty="0">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Asymmetric xDSL</a:t>
                      </a:r>
                      <a:endParaRPr lang="en-US" sz="1600" b="0" i="0" u="none" strike="noStrike">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dirty="0">
                          <a:effectLst/>
                        </a:rPr>
                        <a:t>Hager Telecom, Inc.</a:t>
                      </a:r>
                      <a:endParaRPr lang="en-US" sz="1600" b="0" i="0" u="none" strike="noStrike" dirty="0">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Cable Modem - DOCSIS 3.0</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Indianhead Telephone Company</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Asymmetric </a:t>
                      </a:r>
                      <a:r>
                        <a:rPr lang="en-US" sz="1600" u="none" strike="noStrike" dirty="0" err="1">
                          <a:effectLst/>
                        </a:rPr>
                        <a:t>xDSL</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Lakeland Communications Group, LLC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Asymmetric </a:t>
                      </a:r>
                      <a:r>
                        <a:rPr lang="en-US" sz="1600" u="none" strike="noStrike" dirty="0" err="1">
                          <a:effectLst/>
                        </a:rPr>
                        <a:t>xDSL</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Lakeland Communications Group, LLC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Cable Modem - DOCSIS 3.0</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Lakeland Communications Group, LLC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Optical Carrier/Fiber to the End User</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Midcontinent Communications </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Cable Modem - DOCSIS 3.0</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Nelson Telephone Cooperative</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Asymmetric </a:t>
                      </a:r>
                      <a:r>
                        <a:rPr lang="en-US" sz="1600" u="none" strike="noStrike" dirty="0" err="1">
                          <a:effectLst/>
                        </a:rPr>
                        <a:t>xDSL</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Nextera Wireless, LLC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Terrestrial Fixed Wireless - Licensed</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Nextgen Communications, LLC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Cable Modem - Other</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Northwest Community Communications</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Cable Modem - DOCSIS 3.0</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Siren Telephone Company, Inc.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Asymmetric </a:t>
                      </a:r>
                      <a:r>
                        <a:rPr lang="en-US" sz="1600" u="none" strike="noStrike" dirty="0" err="1">
                          <a:effectLst/>
                        </a:rPr>
                        <a:t>xDSL</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Somerset Telephone Company</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Asymmetric </a:t>
                      </a:r>
                      <a:r>
                        <a:rPr lang="en-US" sz="1600" u="none" strike="noStrike" dirty="0" err="1">
                          <a:effectLst/>
                        </a:rPr>
                        <a:t>xDSL</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Spring Valley Telephone Company, Inc.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Optical Carrier/Fiber to the End User</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Sprint Corporation</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a:effectLst/>
                        </a:rPr>
                        <a:t>Terrestrial Mobile Wireless</a:t>
                      </a:r>
                      <a:endParaRPr lang="en-US" sz="1600" b="0" i="0" u="none" strike="noStrike">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Starwire Technologies</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Terrestrial Fixed Wireless - Unlicensed</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T-Mobile USA, Inc.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Terrestrial Mobile Wireless</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Verizon Wireless</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Terrestrial Mobile Wireless</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West Wisconsin Telcom Cooperative</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Optical Carrier/Fiber to the End User</a:t>
                      </a:r>
                      <a:endParaRPr lang="en-US" sz="1600" b="0" i="0" u="none" strike="noStrike" dirty="0">
                        <a:solidFill>
                          <a:srgbClr val="000000"/>
                        </a:solidFill>
                        <a:effectLst/>
                        <a:latin typeface="Calibri" panose="020F0502020204030204" pitchFamily="34" charset="0"/>
                      </a:endParaRPr>
                    </a:p>
                  </a:txBody>
                  <a:tcPr marL="4536" marR="4536" marT="4536" marB="0" anchor="b"/>
                </a:tc>
              </a:tr>
              <a:tr h="272529">
                <a:tc>
                  <a:txBody>
                    <a:bodyPr/>
                    <a:lstStyle/>
                    <a:p>
                      <a:pPr algn="l" fontAlgn="b"/>
                      <a:r>
                        <a:rPr lang="en-US" sz="1600" u="none" strike="noStrike">
                          <a:effectLst/>
                        </a:rPr>
                        <a:t>Wisconsin Bell, Inc</a:t>
                      </a:r>
                      <a:endParaRPr lang="en-US" sz="1600" b="0" i="0" u="none" strike="noStrike">
                        <a:solidFill>
                          <a:srgbClr val="000000"/>
                        </a:solidFill>
                        <a:effectLst/>
                        <a:latin typeface="Calibri" panose="020F0502020204030204" pitchFamily="34" charset="0"/>
                      </a:endParaRPr>
                    </a:p>
                  </a:txBody>
                  <a:tcPr marL="4536" marR="4536" marT="4536" marB="0" anchor="b"/>
                </a:tc>
                <a:tc>
                  <a:txBody>
                    <a:bodyPr/>
                    <a:lstStyle/>
                    <a:p>
                      <a:pPr algn="l" fontAlgn="b"/>
                      <a:r>
                        <a:rPr lang="en-US" sz="1600" u="none" strike="noStrike" dirty="0">
                          <a:effectLst/>
                        </a:rPr>
                        <a:t>Asymmetric </a:t>
                      </a:r>
                      <a:r>
                        <a:rPr lang="en-US" sz="1600" u="none" strike="noStrike" dirty="0" err="1">
                          <a:effectLst/>
                        </a:rPr>
                        <a:t>xDSL</a:t>
                      </a:r>
                      <a:endParaRPr lang="en-US" sz="1600" b="0" i="0" u="none" strike="noStrike" dirty="0">
                        <a:solidFill>
                          <a:srgbClr val="000000"/>
                        </a:solidFill>
                        <a:effectLst/>
                        <a:latin typeface="Calibri" panose="020F0502020204030204" pitchFamily="34" charset="0"/>
                      </a:endParaRPr>
                    </a:p>
                  </a:txBody>
                  <a:tcPr marL="4536" marR="4536" marT="4536" marB="0" anchor="b"/>
                </a:tc>
              </a:tr>
            </a:tbl>
          </a:graphicData>
        </a:graphic>
      </p:graphicFrame>
      <p:sp>
        <p:nvSpPr>
          <p:cNvPr id="5" name="Title 1"/>
          <p:cNvSpPr>
            <a:spLocks noGrp="1"/>
          </p:cNvSpPr>
          <p:nvPr>
            <p:ph type="title"/>
          </p:nvPr>
        </p:nvSpPr>
        <p:spPr>
          <a:xfrm>
            <a:off x="990600" y="76200"/>
            <a:ext cx="8229600" cy="1143000"/>
          </a:xfrm>
        </p:spPr>
        <p:txBody>
          <a:bodyPr>
            <a:normAutofit/>
          </a:bodyPr>
          <a:lstStyle/>
          <a:p>
            <a:r>
              <a:rPr lang="en-US" dirty="0" smtClean="0"/>
              <a:t>Internet Service Providers </a:t>
            </a:r>
            <a:r>
              <a:rPr lang="en-US" sz="2000" dirty="0" smtClean="0"/>
              <a:t>(Adjacent Counties)</a:t>
            </a:r>
            <a:endParaRPr lang="en-US" sz="2000" dirty="0"/>
          </a:p>
        </p:txBody>
      </p:sp>
    </p:spTree>
    <p:extLst>
      <p:ext uri="{BB962C8B-B14F-4D97-AF65-F5344CB8AC3E}">
        <p14:creationId xmlns:p14="http://schemas.microsoft.com/office/powerpoint/2010/main" val="1337244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Anchor Institutions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671965361"/>
              </p:ext>
            </p:extLst>
          </p:nvPr>
        </p:nvGraphicFramePr>
        <p:xfrm>
          <a:off x="1274323" y="1066800"/>
          <a:ext cx="7620000" cy="4958539"/>
        </p:xfrm>
        <a:graphic>
          <a:graphicData uri="http://schemas.openxmlformats.org/drawingml/2006/table">
            <a:tbl>
              <a:tblPr>
                <a:tableStyleId>{BDBED569-4797-4DF1-A0F4-6AAB3CD982D8}</a:tableStyleId>
              </a:tblPr>
              <a:tblGrid>
                <a:gridCol w="5715000"/>
                <a:gridCol w="1905000"/>
              </a:tblGrid>
              <a:tr h="381000">
                <a:tc>
                  <a:txBody>
                    <a:bodyPr/>
                    <a:lstStyle/>
                    <a:p>
                      <a:pPr algn="l" fontAlgn="b"/>
                      <a:r>
                        <a:rPr lang="en-US" sz="1800" u="none" strike="noStrike" dirty="0">
                          <a:effectLst/>
                        </a:rPr>
                        <a:t>HERITAGE CENTER</a:t>
                      </a:r>
                      <a:endParaRPr lang="en-US" sz="1800" b="0" i="0" u="none" strike="noStrike" dirty="0">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NEW RICHMOND</a:t>
                      </a:r>
                      <a:endParaRPr lang="en-US" sz="1800" b="0" i="0" u="none" strike="noStrike">
                        <a:solidFill>
                          <a:srgbClr val="000000"/>
                        </a:solidFill>
                        <a:effectLst/>
                        <a:latin typeface="Calibri" panose="020F0502020204030204" pitchFamily="34" charset="0"/>
                      </a:endParaRPr>
                    </a:p>
                  </a:txBody>
                  <a:tcPr marL="8417" marR="8417" marT="8417" marB="0" anchor="b"/>
                </a:tc>
              </a:tr>
              <a:tr h="387927">
                <a:tc>
                  <a:txBody>
                    <a:bodyPr/>
                    <a:lstStyle/>
                    <a:p>
                      <a:pPr algn="l" fontAlgn="b"/>
                      <a:r>
                        <a:rPr lang="en-US" sz="1800" u="none" strike="noStrike">
                          <a:effectLst/>
                        </a:rPr>
                        <a:t>C.A. FRIDAY MEMORIAL LIBRARY (NEW RICHMOND)</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NEW RICHMOND</a:t>
                      </a:r>
                      <a:endParaRPr lang="en-US" sz="1800" b="0" i="0" u="none" strike="noStrike">
                        <a:solidFill>
                          <a:srgbClr val="000000"/>
                        </a:solidFill>
                        <a:effectLst/>
                        <a:latin typeface="Calibri" panose="020F0502020204030204" pitchFamily="34" charset="0"/>
                      </a:endParaRPr>
                    </a:p>
                  </a:txBody>
                  <a:tcPr marL="8417" marR="8417" marT="8417" marB="0" anchor="b"/>
                </a:tc>
              </a:tr>
              <a:tr h="387927">
                <a:tc>
                  <a:txBody>
                    <a:bodyPr/>
                    <a:lstStyle/>
                    <a:p>
                      <a:pPr algn="l" fontAlgn="b"/>
                      <a:r>
                        <a:rPr lang="en-US" sz="1800" u="none" strike="noStrike" dirty="0">
                          <a:effectLst/>
                        </a:rPr>
                        <a:t>CARLETON A. FRIDAY MEMORIAL LIBRARY</a:t>
                      </a:r>
                      <a:endParaRPr lang="en-US" sz="1800" b="0" i="0" u="none" strike="noStrike" dirty="0">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NEW RICHMOND</a:t>
                      </a:r>
                      <a:endParaRPr lang="en-US" sz="1800" b="0" i="0" u="none" strike="noStrike">
                        <a:solidFill>
                          <a:srgbClr val="000000"/>
                        </a:solidFill>
                        <a:effectLst/>
                        <a:latin typeface="Calibri" panose="020F0502020204030204" pitchFamily="34" charset="0"/>
                      </a:endParaRPr>
                    </a:p>
                  </a:txBody>
                  <a:tcPr marL="8417" marR="8417" marT="8417" marB="0" anchor="b"/>
                </a:tc>
              </a:tr>
              <a:tr h="387927">
                <a:tc>
                  <a:txBody>
                    <a:bodyPr/>
                    <a:lstStyle/>
                    <a:p>
                      <a:pPr algn="l" fontAlgn="b"/>
                      <a:r>
                        <a:rPr lang="en-US" sz="1800" u="none" strike="noStrike">
                          <a:effectLst/>
                        </a:rPr>
                        <a:t>RIVER FALLS HIGH SCHOOL</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RIVER FALL</a:t>
                      </a:r>
                      <a:endParaRPr lang="en-US" sz="1800" b="0" i="0" u="none" strike="noStrike">
                        <a:solidFill>
                          <a:srgbClr val="000000"/>
                        </a:solidFill>
                        <a:effectLst/>
                        <a:latin typeface="Calibri" panose="020F0502020204030204" pitchFamily="34" charset="0"/>
                      </a:endParaRPr>
                    </a:p>
                  </a:txBody>
                  <a:tcPr marL="8417" marR="8417" marT="8417" marB="0" anchor="b"/>
                </a:tc>
              </a:tr>
              <a:tr h="387927">
                <a:tc>
                  <a:txBody>
                    <a:bodyPr/>
                    <a:lstStyle/>
                    <a:p>
                      <a:pPr algn="l" fontAlgn="b"/>
                      <a:r>
                        <a:rPr lang="en-US" sz="1800" u="none" strike="noStrike">
                          <a:effectLst/>
                        </a:rPr>
                        <a:t>RIVER FALLS FIRE DEPT</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RIVER FALLS</a:t>
                      </a:r>
                      <a:endParaRPr lang="en-US" sz="1800" b="0" i="0" u="none" strike="noStrike">
                        <a:solidFill>
                          <a:srgbClr val="000000"/>
                        </a:solidFill>
                        <a:effectLst/>
                        <a:latin typeface="Calibri" panose="020F0502020204030204" pitchFamily="34" charset="0"/>
                      </a:endParaRPr>
                    </a:p>
                  </a:txBody>
                  <a:tcPr marL="8417" marR="8417" marT="8417" marB="0" anchor="b"/>
                </a:tc>
              </a:tr>
              <a:tr h="387927">
                <a:tc>
                  <a:txBody>
                    <a:bodyPr/>
                    <a:lstStyle/>
                    <a:p>
                      <a:pPr algn="l" fontAlgn="b"/>
                      <a:r>
                        <a:rPr lang="en-US" sz="1800" u="none" strike="noStrike">
                          <a:effectLst/>
                        </a:rPr>
                        <a:t>MEYER MIDDLE</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RIVER FALLS</a:t>
                      </a:r>
                      <a:endParaRPr lang="en-US" sz="1800" b="0" i="0" u="none" strike="noStrike">
                        <a:solidFill>
                          <a:srgbClr val="000000"/>
                        </a:solidFill>
                        <a:effectLst/>
                        <a:latin typeface="Calibri" panose="020F0502020204030204" pitchFamily="34" charset="0"/>
                      </a:endParaRPr>
                    </a:p>
                  </a:txBody>
                  <a:tcPr marL="8417" marR="8417" marT="8417" marB="0" anchor="b"/>
                </a:tc>
              </a:tr>
              <a:tr h="387927">
                <a:tc>
                  <a:txBody>
                    <a:bodyPr/>
                    <a:lstStyle/>
                    <a:p>
                      <a:pPr algn="l" fontAlgn="b"/>
                      <a:r>
                        <a:rPr lang="en-US" sz="1800" u="none" strike="noStrike">
                          <a:effectLst/>
                        </a:rPr>
                        <a:t>WESTSIDE ELEMENTARY</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RIVER FALLS</a:t>
                      </a:r>
                      <a:endParaRPr lang="en-US" sz="1800" b="0" i="0" u="none" strike="noStrike">
                        <a:solidFill>
                          <a:srgbClr val="000000"/>
                        </a:solidFill>
                        <a:effectLst/>
                        <a:latin typeface="Calibri" panose="020F0502020204030204" pitchFamily="34" charset="0"/>
                      </a:endParaRPr>
                    </a:p>
                  </a:txBody>
                  <a:tcPr marL="8417" marR="8417" marT="8417" marB="0" anchor="b"/>
                </a:tc>
              </a:tr>
              <a:tr h="387927">
                <a:tc>
                  <a:txBody>
                    <a:bodyPr/>
                    <a:lstStyle/>
                    <a:p>
                      <a:pPr algn="l" fontAlgn="b"/>
                      <a:r>
                        <a:rPr lang="en-US" sz="1800" u="none" strike="noStrike">
                          <a:effectLst/>
                        </a:rPr>
                        <a:t>ROCKY BRANCH ELEMENTARY</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RIVER FALLS</a:t>
                      </a:r>
                      <a:endParaRPr lang="en-US" sz="1800" b="0" i="0" u="none" strike="noStrike">
                        <a:solidFill>
                          <a:srgbClr val="000000"/>
                        </a:solidFill>
                        <a:effectLst/>
                        <a:latin typeface="Calibri" panose="020F0502020204030204" pitchFamily="34" charset="0"/>
                      </a:endParaRPr>
                    </a:p>
                  </a:txBody>
                  <a:tcPr marL="8417" marR="8417" marT="8417" marB="0" anchor="b"/>
                </a:tc>
              </a:tr>
              <a:tr h="387927">
                <a:tc>
                  <a:txBody>
                    <a:bodyPr/>
                    <a:lstStyle/>
                    <a:p>
                      <a:pPr algn="l" fontAlgn="b"/>
                      <a:r>
                        <a:rPr lang="en-US" sz="1800" u="none" strike="noStrike" dirty="0">
                          <a:effectLst/>
                        </a:rPr>
                        <a:t>RENAISSANCE CHARTER ACAD</a:t>
                      </a:r>
                      <a:endParaRPr lang="en-US" sz="1800" b="0" i="0" u="none" strike="noStrike" dirty="0">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RIVER FALLS</a:t>
                      </a:r>
                      <a:endParaRPr lang="en-US" sz="1800" b="0" i="0" u="none" strike="noStrike">
                        <a:solidFill>
                          <a:srgbClr val="000000"/>
                        </a:solidFill>
                        <a:effectLst/>
                        <a:latin typeface="Calibri" panose="020F0502020204030204" pitchFamily="34" charset="0"/>
                      </a:endParaRPr>
                    </a:p>
                  </a:txBody>
                  <a:tcPr marL="8417" marR="8417" marT="8417" marB="0" anchor="b"/>
                </a:tc>
              </a:tr>
              <a:tr h="387927">
                <a:tc>
                  <a:txBody>
                    <a:bodyPr/>
                    <a:lstStyle/>
                    <a:p>
                      <a:pPr algn="l" fontAlgn="b"/>
                      <a:r>
                        <a:rPr lang="en-US" sz="1800" u="none" strike="noStrike">
                          <a:effectLst/>
                        </a:rPr>
                        <a:t>GREENWOOD ELEMENTARY-RIVER FALLS SD</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RIVER FALLS</a:t>
                      </a:r>
                      <a:endParaRPr lang="en-US" sz="1800" b="0" i="0" u="none" strike="noStrike">
                        <a:solidFill>
                          <a:srgbClr val="000000"/>
                        </a:solidFill>
                        <a:effectLst/>
                        <a:latin typeface="Calibri" panose="020F0502020204030204" pitchFamily="34" charset="0"/>
                      </a:endParaRPr>
                    </a:p>
                  </a:txBody>
                  <a:tcPr marL="8417" marR="8417" marT="8417" marB="0" anchor="b"/>
                </a:tc>
              </a:tr>
              <a:tr h="387927">
                <a:tc>
                  <a:txBody>
                    <a:bodyPr/>
                    <a:lstStyle/>
                    <a:p>
                      <a:pPr algn="l" fontAlgn="b"/>
                      <a:r>
                        <a:rPr lang="en-US" sz="1800" u="none" strike="noStrike" dirty="0">
                          <a:effectLst/>
                        </a:rPr>
                        <a:t>CHIPPEWA VALLEY TECHNICAL COLLEGE</a:t>
                      </a:r>
                      <a:endParaRPr lang="en-US" sz="1800" b="0" i="0" u="none" strike="noStrike" dirty="0">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RIVER FALLS</a:t>
                      </a:r>
                      <a:endParaRPr lang="en-US" sz="1800" b="0" i="0" u="none" strike="noStrike">
                        <a:solidFill>
                          <a:srgbClr val="000000"/>
                        </a:solidFill>
                        <a:effectLst/>
                        <a:latin typeface="Calibri" panose="020F0502020204030204" pitchFamily="34" charset="0"/>
                      </a:endParaRPr>
                    </a:p>
                  </a:txBody>
                  <a:tcPr marL="8417" marR="8417" marT="8417" marB="0" anchor="b"/>
                </a:tc>
              </a:tr>
              <a:tr h="387927">
                <a:tc>
                  <a:txBody>
                    <a:bodyPr/>
                    <a:lstStyle/>
                    <a:p>
                      <a:pPr algn="l" fontAlgn="b"/>
                      <a:r>
                        <a:rPr lang="en-US" sz="1800" u="none" strike="noStrike">
                          <a:effectLst/>
                        </a:rPr>
                        <a:t>UNIVERSITY OF WISCONSIN-RIVER FALLS</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RIVER FALLS</a:t>
                      </a:r>
                      <a:endParaRPr lang="en-US" sz="1800" b="0" i="0" u="none" strike="noStrike">
                        <a:solidFill>
                          <a:srgbClr val="000000"/>
                        </a:solidFill>
                        <a:effectLst/>
                        <a:latin typeface="Calibri" panose="020F0502020204030204" pitchFamily="34" charset="0"/>
                      </a:endParaRPr>
                    </a:p>
                  </a:txBody>
                  <a:tcPr marL="8417" marR="8417" marT="8417" marB="0" anchor="b"/>
                </a:tc>
              </a:tr>
              <a:tr h="310342">
                <a:tc>
                  <a:txBody>
                    <a:bodyPr/>
                    <a:lstStyle/>
                    <a:p>
                      <a:pPr algn="l" fontAlgn="b"/>
                      <a:r>
                        <a:rPr lang="en-US" sz="1800" u="none" strike="noStrike">
                          <a:effectLst/>
                        </a:rPr>
                        <a:t>RIVER FALLS PUBLIC MONTESSORI</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dirty="0">
                          <a:effectLst/>
                        </a:rPr>
                        <a:t>RIVER FALLS</a:t>
                      </a:r>
                      <a:endParaRPr lang="en-US" sz="1800" b="0" i="0" u="none" strike="noStrike" dirty="0">
                        <a:solidFill>
                          <a:srgbClr val="000000"/>
                        </a:solidFill>
                        <a:effectLst/>
                        <a:latin typeface="Calibri" panose="020F0502020204030204" pitchFamily="34" charset="0"/>
                      </a:endParaRPr>
                    </a:p>
                  </a:txBody>
                  <a:tcPr marL="8417" marR="8417" marT="8417" marB="0" anchor="b"/>
                </a:tc>
              </a:tr>
            </a:tbl>
          </a:graphicData>
        </a:graphic>
      </p:graphicFrame>
    </p:spTree>
    <p:extLst>
      <p:ext uri="{BB962C8B-B14F-4D97-AF65-F5344CB8AC3E}">
        <p14:creationId xmlns:p14="http://schemas.microsoft.com/office/powerpoint/2010/main" val="32566723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9235"/>
            <a:ext cx="8229600" cy="1143000"/>
          </a:xfrm>
        </p:spPr>
        <p:txBody>
          <a:bodyPr/>
          <a:lstStyle/>
          <a:p>
            <a:r>
              <a:rPr lang="en-US" dirty="0" smtClean="0"/>
              <a:t>Broadband=Many Different Flavors</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9259" y="1058062"/>
            <a:ext cx="5257800" cy="5057552"/>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TextBox 18"/>
          <p:cNvSpPr txBox="1"/>
          <p:nvPr/>
        </p:nvSpPr>
        <p:spPr>
          <a:xfrm>
            <a:off x="2432845" y="1225829"/>
            <a:ext cx="1223962" cy="400110"/>
          </a:xfrm>
          <a:prstGeom prst="rect">
            <a:avLst/>
          </a:prstGeom>
          <a:noFill/>
          <a:ln>
            <a:noFill/>
          </a:ln>
        </p:spPr>
        <p:txBody>
          <a:bodyPr wrap="square" rtlCol="0">
            <a:spAutoFit/>
          </a:bodyPr>
          <a:lstStyle/>
          <a:p>
            <a:r>
              <a:rPr lang="en-US" sz="2000" b="1" dirty="0" smtClean="0">
                <a:solidFill>
                  <a:schemeClr val="accent6">
                    <a:lumMod val="50000"/>
                  </a:schemeClr>
                </a:solidFill>
              </a:rPr>
              <a:t>Satellite</a:t>
            </a:r>
            <a:endParaRPr lang="en-US" sz="2000" b="1" dirty="0">
              <a:solidFill>
                <a:schemeClr val="accent6">
                  <a:lumMod val="50000"/>
                </a:schemeClr>
              </a:solidFill>
            </a:endParaRPr>
          </a:p>
        </p:txBody>
      </p:sp>
      <p:sp>
        <p:nvSpPr>
          <p:cNvPr id="7" name="Rectangular Callout 6"/>
          <p:cNvSpPr/>
          <p:nvPr/>
        </p:nvSpPr>
        <p:spPr>
          <a:xfrm>
            <a:off x="5981700" y="3401384"/>
            <a:ext cx="990600" cy="438150"/>
          </a:xfrm>
          <a:prstGeom prst="wedgeRectCallout">
            <a:avLst>
              <a:gd name="adj1" fmla="val -112972"/>
              <a:gd name="adj2" fmla="val 126959"/>
            </a:avLst>
          </a:prstGeom>
          <a:noFill/>
          <a:ln w="19050">
            <a:solidFill>
              <a:srgbClr val="CB3D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90259" y="3386783"/>
            <a:ext cx="1066800" cy="369332"/>
          </a:xfrm>
          <a:prstGeom prst="rect">
            <a:avLst/>
          </a:prstGeom>
          <a:noFill/>
        </p:spPr>
        <p:txBody>
          <a:bodyPr wrap="square" rtlCol="0">
            <a:spAutoFit/>
          </a:bodyPr>
          <a:lstStyle/>
          <a:p>
            <a:r>
              <a:rPr lang="en-US" b="1" dirty="0" smtClean="0">
                <a:solidFill>
                  <a:srgbClr val="CB3DA2"/>
                </a:solidFill>
              </a:rPr>
              <a:t>Fiber</a:t>
            </a:r>
            <a:endParaRPr lang="en-US" b="1" dirty="0">
              <a:solidFill>
                <a:srgbClr val="CB3DA2"/>
              </a:solidFill>
            </a:endParaRPr>
          </a:p>
        </p:txBody>
      </p:sp>
      <p:sp>
        <p:nvSpPr>
          <p:cNvPr id="10" name="Rectangular Callout 9"/>
          <p:cNvSpPr/>
          <p:nvPr/>
        </p:nvSpPr>
        <p:spPr>
          <a:xfrm>
            <a:off x="2085975" y="3109679"/>
            <a:ext cx="914400" cy="400110"/>
          </a:xfrm>
          <a:prstGeom prst="wedgeRectCallout">
            <a:avLst>
              <a:gd name="adj1" fmla="val 75187"/>
              <a:gd name="adj2" fmla="val 38932"/>
            </a:avLst>
          </a:prstGeom>
          <a:noFill/>
          <a:ln w="19050">
            <a:solidFill>
              <a:srgbClr val="A44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34486" y="3070204"/>
            <a:ext cx="790575" cy="400110"/>
          </a:xfrm>
          <a:prstGeom prst="rect">
            <a:avLst/>
          </a:prstGeom>
          <a:noFill/>
        </p:spPr>
        <p:txBody>
          <a:bodyPr wrap="square" rtlCol="0">
            <a:spAutoFit/>
          </a:bodyPr>
          <a:lstStyle/>
          <a:p>
            <a:r>
              <a:rPr lang="en-US" sz="2000" b="1" dirty="0" smtClean="0">
                <a:solidFill>
                  <a:srgbClr val="A4468B"/>
                </a:solidFill>
              </a:rPr>
              <a:t>Wi-Fi</a:t>
            </a:r>
            <a:endParaRPr lang="en-US" sz="2000" b="1" dirty="0">
              <a:solidFill>
                <a:srgbClr val="A4468B"/>
              </a:solidFill>
            </a:endParaRPr>
          </a:p>
        </p:txBody>
      </p:sp>
      <p:sp>
        <p:nvSpPr>
          <p:cNvPr id="12" name="Rectangular Callout 11"/>
          <p:cNvSpPr/>
          <p:nvPr/>
        </p:nvSpPr>
        <p:spPr>
          <a:xfrm>
            <a:off x="5981700" y="2492000"/>
            <a:ext cx="990600" cy="498850"/>
          </a:xfrm>
          <a:prstGeom prst="wedgeRectCallout">
            <a:avLst>
              <a:gd name="adj1" fmla="val -90725"/>
              <a:gd name="adj2" fmla="val 119633"/>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851220" y="2404221"/>
            <a:ext cx="1251559" cy="646331"/>
          </a:xfrm>
          <a:prstGeom prst="rect">
            <a:avLst/>
          </a:prstGeom>
          <a:noFill/>
        </p:spPr>
        <p:txBody>
          <a:bodyPr wrap="square" rtlCol="0">
            <a:spAutoFit/>
          </a:bodyPr>
          <a:lstStyle/>
          <a:p>
            <a:pPr algn="ctr"/>
            <a:r>
              <a:rPr lang="en-US" b="1" dirty="0" smtClean="0">
                <a:solidFill>
                  <a:schemeClr val="accent3">
                    <a:lumMod val="75000"/>
                  </a:schemeClr>
                </a:solidFill>
              </a:rPr>
              <a:t>T1 Leased Line</a:t>
            </a:r>
            <a:endParaRPr lang="en-US" b="1" dirty="0">
              <a:solidFill>
                <a:schemeClr val="accent3">
                  <a:lumMod val="75000"/>
                </a:schemeClr>
              </a:solidFill>
            </a:endParaRPr>
          </a:p>
        </p:txBody>
      </p:sp>
      <p:sp>
        <p:nvSpPr>
          <p:cNvPr id="18" name="Rectangular Callout 17"/>
          <p:cNvSpPr/>
          <p:nvPr/>
        </p:nvSpPr>
        <p:spPr>
          <a:xfrm>
            <a:off x="2309020" y="1227264"/>
            <a:ext cx="1347787" cy="438150"/>
          </a:xfrm>
          <a:prstGeom prst="wedgeRectCallout">
            <a:avLst>
              <a:gd name="adj1" fmla="val 77191"/>
              <a:gd name="adj2" fmla="val -54876"/>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ular Callout 20"/>
          <p:cNvSpPr/>
          <p:nvPr/>
        </p:nvSpPr>
        <p:spPr>
          <a:xfrm>
            <a:off x="6096000" y="1123950"/>
            <a:ext cx="990600" cy="438150"/>
          </a:xfrm>
          <a:prstGeom prst="wedgeRectCallout">
            <a:avLst>
              <a:gd name="adj1" fmla="val -74379"/>
              <a:gd name="adj2" fmla="val 104416"/>
            </a:avLst>
          </a:prstGeom>
          <a:noFill/>
          <a:ln w="19050">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172200" y="1123890"/>
            <a:ext cx="1066800" cy="369332"/>
          </a:xfrm>
          <a:prstGeom prst="rect">
            <a:avLst/>
          </a:prstGeom>
          <a:noFill/>
          <a:ln>
            <a:noFill/>
          </a:ln>
        </p:spPr>
        <p:txBody>
          <a:bodyPr wrap="square" rtlCol="0">
            <a:spAutoFit/>
          </a:bodyPr>
          <a:lstStyle/>
          <a:p>
            <a:r>
              <a:rPr lang="en-US" b="1" dirty="0" smtClean="0">
                <a:solidFill>
                  <a:srgbClr val="FFD54F"/>
                </a:solidFill>
              </a:rPr>
              <a:t>Cable</a:t>
            </a:r>
            <a:endParaRPr lang="en-US" b="1" dirty="0">
              <a:solidFill>
                <a:srgbClr val="FFD54F"/>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4176"/>
            <a:ext cx="658813" cy="72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5400000">
            <a:off x="6874748" y="2975302"/>
            <a:ext cx="1275732" cy="523220"/>
          </a:xfrm>
          <a:prstGeom prst="rect">
            <a:avLst/>
          </a:prstGeom>
          <a:noFill/>
        </p:spPr>
        <p:txBody>
          <a:bodyPr wrap="square" rtlCol="0">
            <a:spAutoFit/>
          </a:bodyPr>
          <a:lstStyle/>
          <a:p>
            <a:r>
              <a:rPr lang="en-US" sz="2800" dirty="0" smtClean="0"/>
              <a:t>Wired</a:t>
            </a:r>
            <a:endParaRPr lang="en-US" sz="2800" dirty="0"/>
          </a:p>
        </p:txBody>
      </p:sp>
      <p:sp>
        <p:nvSpPr>
          <p:cNvPr id="23" name="TextBox 22"/>
          <p:cNvSpPr txBox="1"/>
          <p:nvPr/>
        </p:nvSpPr>
        <p:spPr>
          <a:xfrm>
            <a:off x="6248400" y="1793374"/>
            <a:ext cx="1066800" cy="369332"/>
          </a:xfrm>
          <a:prstGeom prst="rect">
            <a:avLst/>
          </a:prstGeom>
          <a:noFill/>
        </p:spPr>
        <p:txBody>
          <a:bodyPr wrap="square" rtlCol="0">
            <a:spAutoFit/>
          </a:bodyPr>
          <a:lstStyle/>
          <a:p>
            <a:r>
              <a:rPr lang="en-US" b="1" dirty="0" smtClean="0">
                <a:solidFill>
                  <a:schemeClr val="accent6">
                    <a:lumMod val="75000"/>
                  </a:schemeClr>
                </a:solidFill>
              </a:rPr>
              <a:t>DSL</a:t>
            </a:r>
            <a:endParaRPr lang="en-US" b="1" dirty="0">
              <a:solidFill>
                <a:schemeClr val="accent6">
                  <a:lumMod val="75000"/>
                </a:schemeClr>
              </a:solidFill>
            </a:endParaRPr>
          </a:p>
        </p:txBody>
      </p:sp>
      <p:sp>
        <p:nvSpPr>
          <p:cNvPr id="24" name="Rectangular Callout 23"/>
          <p:cNvSpPr/>
          <p:nvPr/>
        </p:nvSpPr>
        <p:spPr>
          <a:xfrm>
            <a:off x="6096000" y="1807975"/>
            <a:ext cx="990600" cy="438150"/>
          </a:xfrm>
          <a:prstGeom prst="wedgeRectCallout">
            <a:avLst>
              <a:gd name="adj1" fmla="val -90725"/>
              <a:gd name="adj2" fmla="val 119633"/>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ular Callout 24"/>
          <p:cNvSpPr/>
          <p:nvPr/>
        </p:nvSpPr>
        <p:spPr>
          <a:xfrm>
            <a:off x="2379479" y="1758964"/>
            <a:ext cx="990600" cy="576803"/>
          </a:xfrm>
          <a:prstGeom prst="wedgeRectCallout">
            <a:avLst>
              <a:gd name="adj1" fmla="val 96419"/>
              <a:gd name="adj2" fmla="val 25291"/>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341379" y="1701186"/>
            <a:ext cx="1066800" cy="646331"/>
          </a:xfrm>
          <a:prstGeom prst="rect">
            <a:avLst/>
          </a:prstGeom>
          <a:noFill/>
        </p:spPr>
        <p:txBody>
          <a:bodyPr wrap="square" rtlCol="0">
            <a:spAutoFit/>
          </a:bodyPr>
          <a:lstStyle/>
          <a:p>
            <a:pPr algn="ctr"/>
            <a:r>
              <a:rPr lang="en-US" b="1" dirty="0" smtClean="0">
                <a:solidFill>
                  <a:schemeClr val="accent6">
                    <a:lumMod val="75000"/>
                  </a:schemeClr>
                </a:solidFill>
              </a:rPr>
              <a:t>Fixed Wireless</a:t>
            </a:r>
            <a:endParaRPr lang="en-US" b="1" dirty="0">
              <a:solidFill>
                <a:schemeClr val="accent6">
                  <a:lumMod val="75000"/>
                </a:schemeClr>
              </a:solidFill>
            </a:endParaRPr>
          </a:p>
        </p:txBody>
      </p:sp>
      <p:sp>
        <p:nvSpPr>
          <p:cNvPr id="27" name="Rectangular Callout 26"/>
          <p:cNvSpPr/>
          <p:nvPr/>
        </p:nvSpPr>
        <p:spPr>
          <a:xfrm>
            <a:off x="2201971" y="2423546"/>
            <a:ext cx="990600" cy="498850"/>
          </a:xfrm>
          <a:prstGeom prst="wedgeRectCallout">
            <a:avLst>
              <a:gd name="adj1" fmla="val 87568"/>
              <a:gd name="adj2" fmla="val 9150"/>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083738" y="2473050"/>
            <a:ext cx="1251559" cy="369332"/>
          </a:xfrm>
          <a:prstGeom prst="rect">
            <a:avLst/>
          </a:prstGeom>
          <a:noFill/>
        </p:spPr>
        <p:txBody>
          <a:bodyPr wrap="square" rtlCol="0">
            <a:spAutoFit/>
          </a:bodyPr>
          <a:lstStyle/>
          <a:p>
            <a:pPr algn="ctr"/>
            <a:r>
              <a:rPr lang="en-US" b="1" dirty="0" smtClean="0">
                <a:solidFill>
                  <a:schemeClr val="accent3">
                    <a:lumMod val="75000"/>
                  </a:schemeClr>
                </a:solidFill>
              </a:rPr>
              <a:t>Wi-Maxx</a:t>
            </a:r>
            <a:endParaRPr lang="en-US" b="1" dirty="0">
              <a:solidFill>
                <a:schemeClr val="accent3">
                  <a:lumMod val="75000"/>
                </a:schemeClr>
              </a:solidFill>
            </a:endParaRPr>
          </a:p>
        </p:txBody>
      </p:sp>
      <p:sp>
        <p:nvSpPr>
          <p:cNvPr id="29" name="Rectangular Callout 28"/>
          <p:cNvSpPr/>
          <p:nvPr/>
        </p:nvSpPr>
        <p:spPr>
          <a:xfrm>
            <a:off x="1994771" y="3737611"/>
            <a:ext cx="990600" cy="622303"/>
          </a:xfrm>
          <a:prstGeom prst="wedgeRectCallout">
            <a:avLst>
              <a:gd name="adj1" fmla="val 91361"/>
              <a:gd name="adj2" fmla="val -894"/>
            </a:avLst>
          </a:prstGeom>
          <a:noFill/>
          <a:ln w="1905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9E597"/>
              </a:solidFill>
            </a:endParaRPr>
          </a:p>
        </p:txBody>
      </p:sp>
      <p:sp>
        <p:nvSpPr>
          <p:cNvPr id="30" name="TextBox 29"/>
          <p:cNvSpPr txBox="1"/>
          <p:nvPr/>
        </p:nvSpPr>
        <p:spPr>
          <a:xfrm>
            <a:off x="1853852" y="3737611"/>
            <a:ext cx="1251559" cy="646331"/>
          </a:xfrm>
          <a:prstGeom prst="rect">
            <a:avLst/>
          </a:prstGeom>
          <a:noFill/>
        </p:spPr>
        <p:txBody>
          <a:bodyPr wrap="square" rtlCol="0">
            <a:spAutoFit/>
          </a:bodyPr>
          <a:lstStyle/>
          <a:p>
            <a:pPr algn="ctr"/>
            <a:r>
              <a:rPr lang="en-US" b="1" dirty="0" smtClean="0">
                <a:solidFill>
                  <a:srgbClr val="996600"/>
                </a:solidFill>
              </a:rPr>
              <a:t>Cell (3G, 4G, LTE)</a:t>
            </a:r>
            <a:endParaRPr lang="en-US" b="1" dirty="0">
              <a:solidFill>
                <a:srgbClr val="996600"/>
              </a:solidFill>
            </a:endParaRPr>
          </a:p>
        </p:txBody>
      </p:sp>
      <p:sp>
        <p:nvSpPr>
          <p:cNvPr id="31" name="TextBox 30"/>
          <p:cNvSpPr txBox="1"/>
          <p:nvPr/>
        </p:nvSpPr>
        <p:spPr>
          <a:xfrm rot="16200000">
            <a:off x="771635" y="2673831"/>
            <a:ext cx="1645959" cy="523220"/>
          </a:xfrm>
          <a:prstGeom prst="rect">
            <a:avLst/>
          </a:prstGeom>
          <a:noFill/>
        </p:spPr>
        <p:txBody>
          <a:bodyPr wrap="square" rtlCol="0">
            <a:spAutoFit/>
          </a:bodyPr>
          <a:lstStyle/>
          <a:p>
            <a:r>
              <a:rPr lang="en-US" sz="2800" dirty="0" smtClean="0"/>
              <a:t>Wireless</a:t>
            </a:r>
            <a:endParaRPr lang="en-US" sz="2800" dirty="0"/>
          </a:p>
        </p:txBody>
      </p:sp>
    </p:spTree>
    <p:extLst>
      <p:ext uri="{BB962C8B-B14F-4D97-AF65-F5344CB8AC3E}">
        <p14:creationId xmlns:p14="http://schemas.microsoft.com/office/powerpoint/2010/main" val="1488489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Anchor Institutions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90837022"/>
              </p:ext>
            </p:extLst>
          </p:nvPr>
        </p:nvGraphicFramePr>
        <p:xfrm>
          <a:off x="1143000" y="1295400"/>
          <a:ext cx="7620000" cy="4937760"/>
        </p:xfrm>
        <a:graphic>
          <a:graphicData uri="http://schemas.openxmlformats.org/drawingml/2006/table">
            <a:tbl>
              <a:tblPr>
                <a:tableStyleId>{FABFCF23-3B69-468F-B69F-88F6DE6A72F2}</a:tableStyleId>
              </a:tblPr>
              <a:tblGrid>
                <a:gridCol w="5715000"/>
                <a:gridCol w="1905000"/>
              </a:tblGrid>
              <a:tr h="323787">
                <a:tc>
                  <a:txBody>
                    <a:bodyPr/>
                    <a:lstStyle/>
                    <a:p>
                      <a:pPr algn="l" fontAlgn="b"/>
                      <a:r>
                        <a:rPr lang="en-US" sz="1800" u="none" strike="noStrike" dirty="0">
                          <a:effectLst/>
                        </a:rPr>
                        <a:t>RIVER FALLS PUBLIC LIBRARY</a:t>
                      </a:r>
                      <a:endParaRPr lang="en-US" sz="1800" b="0" i="0" u="none" strike="noStrike" dirty="0">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dirty="0">
                          <a:effectLst/>
                        </a:rPr>
                        <a:t>RIVER FALLS</a:t>
                      </a:r>
                      <a:endParaRPr lang="en-US" sz="1800" b="0" i="0" u="none" strike="noStrike" dirty="0">
                        <a:solidFill>
                          <a:srgbClr val="000000"/>
                        </a:solidFill>
                        <a:effectLst/>
                        <a:latin typeface="Calibri" panose="020F0502020204030204" pitchFamily="34" charset="0"/>
                      </a:endParaRPr>
                    </a:p>
                  </a:txBody>
                  <a:tcPr marL="8417" marR="8417" marT="8417" marB="0" anchor="b"/>
                </a:tc>
              </a:tr>
              <a:tr h="404734">
                <a:tc>
                  <a:txBody>
                    <a:bodyPr/>
                    <a:lstStyle/>
                    <a:p>
                      <a:pPr algn="l" fontAlgn="b"/>
                      <a:r>
                        <a:rPr lang="en-US" sz="1800" u="none" strike="noStrike" dirty="0">
                          <a:effectLst/>
                        </a:rPr>
                        <a:t>RIVER FALLS AREA HOSPITAL</a:t>
                      </a:r>
                      <a:endParaRPr lang="en-US" sz="1800" b="0" i="0" u="none" strike="noStrike" dirty="0">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dirty="0">
                          <a:effectLst/>
                        </a:rPr>
                        <a:t>RIVER FALLS</a:t>
                      </a:r>
                      <a:endParaRPr lang="en-US" sz="1800" b="0" i="0" u="none" strike="noStrike" dirty="0">
                        <a:solidFill>
                          <a:srgbClr val="000000"/>
                        </a:solidFill>
                        <a:effectLst/>
                        <a:latin typeface="Calibri" panose="020F0502020204030204" pitchFamily="34" charset="0"/>
                      </a:endParaRPr>
                    </a:p>
                  </a:txBody>
                  <a:tcPr marL="8417" marR="8417" marT="8417" marB="0" anchor="b"/>
                </a:tc>
              </a:tr>
              <a:tr h="361939">
                <a:tc>
                  <a:txBody>
                    <a:bodyPr/>
                    <a:lstStyle/>
                    <a:p>
                      <a:pPr algn="l" fontAlgn="b"/>
                      <a:r>
                        <a:rPr lang="en-US" sz="1800" u="none" strike="noStrike">
                          <a:effectLst/>
                        </a:rPr>
                        <a:t>RIVER FALLS SCHOOL DISTRICT</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RIVER FALLS</a:t>
                      </a:r>
                      <a:endParaRPr lang="en-US" sz="1800" b="0" i="0" u="none" strike="noStrike">
                        <a:solidFill>
                          <a:srgbClr val="000000"/>
                        </a:solidFill>
                        <a:effectLst/>
                        <a:latin typeface="Calibri" panose="020F0502020204030204" pitchFamily="34" charset="0"/>
                      </a:endParaRPr>
                    </a:p>
                  </a:txBody>
                  <a:tcPr marL="8417" marR="8417" marT="8417" marB="0" anchor="b"/>
                </a:tc>
              </a:tr>
              <a:tr h="400088">
                <a:tc>
                  <a:txBody>
                    <a:bodyPr/>
                    <a:lstStyle/>
                    <a:p>
                      <a:pPr algn="l" fontAlgn="b"/>
                      <a:r>
                        <a:rPr lang="en-US" sz="1800" u="none" strike="noStrike">
                          <a:effectLst/>
                        </a:rPr>
                        <a:t>INDIAN HILLS SCHOOL</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RIVER HILLS</a:t>
                      </a:r>
                      <a:endParaRPr lang="en-US" sz="1800" b="0" i="0" u="none" strike="noStrike">
                        <a:solidFill>
                          <a:srgbClr val="000000"/>
                        </a:solidFill>
                        <a:effectLst/>
                        <a:latin typeface="Calibri" panose="020F0502020204030204" pitchFamily="34" charset="0"/>
                      </a:endParaRPr>
                    </a:p>
                  </a:txBody>
                  <a:tcPr marL="8417" marR="8417" marT="8417" marB="0" anchor="b"/>
                </a:tc>
              </a:tr>
              <a:tr h="309317">
                <a:tc>
                  <a:txBody>
                    <a:bodyPr/>
                    <a:lstStyle/>
                    <a:p>
                      <a:pPr algn="l" fontAlgn="b"/>
                      <a:r>
                        <a:rPr lang="en-US" sz="1800" u="none" strike="noStrike">
                          <a:effectLst/>
                        </a:rPr>
                        <a:t>SAINT CROIX CENTRAL ELEMENTARY</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ROBERTS</a:t>
                      </a:r>
                      <a:endParaRPr lang="en-US" sz="1800" b="0" i="0" u="none" strike="noStrike">
                        <a:solidFill>
                          <a:srgbClr val="000000"/>
                        </a:solidFill>
                        <a:effectLst/>
                        <a:latin typeface="Calibri" panose="020F0502020204030204" pitchFamily="34" charset="0"/>
                      </a:endParaRPr>
                    </a:p>
                  </a:txBody>
                  <a:tcPr marL="8417" marR="8417" marT="8417" marB="0" anchor="b"/>
                </a:tc>
              </a:tr>
              <a:tr h="371763">
                <a:tc>
                  <a:txBody>
                    <a:bodyPr/>
                    <a:lstStyle/>
                    <a:p>
                      <a:pPr algn="l" fontAlgn="b"/>
                      <a:r>
                        <a:rPr lang="en-US" sz="1800" u="none" strike="noStrike">
                          <a:effectLst/>
                        </a:rPr>
                        <a:t>HAZEL MACKIN COMM LIBRARY (ROBERTS)</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ROBERTS</a:t>
                      </a:r>
                      <a:endParaRPr lang="en-US" sz="1800" b="0" i="0" u="none" strike="noStrike">
                        <a:solidFill>
                          <a:srgbClr val="000000"/>
                        </a:solidFill>
                        <a:effectLst/>
                        <a:latin typeface="Calibri" panose="020F0502020204030204" pitchFamily="34" charset="0"/>
                      </a:endParaRPr>
                    </a:p>
                  </a:txBody>
                  <a:tcPr marL="8417" marR="8417" marT="8417" marB="0" anchor="b"/>
                </a:tc>
              </a:tr>
              <a:tr h="309317">
                <a:tc>
                  <a:txBody>
                    <a:bodyPr/>
                    <a:lstStyle/>
                    <a:p>
                      <a:pPr algn="l" fontAlgn="b"/>
                      <a:r>
                        <a:rPr lang="en-US" sz="1800" u="none" strike="noStrike">
                          <a:effectLst/>
                        </a:rPr>
                        <a:t>ROBERTS-WARREN FIRE DEPT</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ROBERTS</a:t>
                      </a:r>
                      <a:endParaRPr lang="en-US" sz="1800" b="0" i="0" u="none" strike="noStrike">
                        <a:solidFill>
                          <a:srgbClr val="000000"/>
                        </a:solidFill>
                        <a:effectLst/>
                        <a:latin typeface="Calibri" panose="020F0502020204030204" pitchFamily="34" charset="0"/>
                      </a:endParaRPr>
                    </a:p>
                  </a:txBody>
                  <a:tcPr marL="8417" marR="8417" marT="8417" marB="0" anchor="b"/>
                </a:tc>
              </a:tr>
              <a:tr h="343436">
                <a:tc>
                  <a:txBody>
                    <a:bodyPr/>
                    <a:lstStyle/>
                    <a:p>
                      <a:pPr algn="l" fontAlgn="b"/>
                      <a:r>
                        <a:rPr lang="en-US" sz="1800" u="none" strike="noStrike">
                          <a:effectLst/>
                        </a:rPr>
                        <a:t>SOMERSET FIRE/RESCUE</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SOMERSET</a:t>
                      </a:r>
                      <a:endParaRPr lang="en-US" sz="1800" b="0" i="0" u="none" strike="noStrike">
                        <a:solidFill>
                          <a:srgbClr val="000000"/>
                        </a:solidFill>
                        <a:effectLst/>
                        <a:latin typeface="Calibri" panose="020F0502020204030204" pitchFamily="34" charset="0"/>
                      </a:endParaRPr>
                    </a:p>
                  </a:txBody>
                  <a:tcPr marL="8417" marR="8417" marT="8417" marB="0" anchor="b"/>
                </a:tc>
              </a:tr>
              <a:tr h="381585">
                <a:tc>
                  <a:txBody>
                    <a:bodyPr/>
                    <a:lstStyle/>
                    <a:p>
                      <a:pPr algn="l" fontAlgn="b"/>
                      <a:r>
                        <a:rPr lang="en-US" sz="1800" u="none" strike="noStrike">
                          <a:effectLst/>
                        </a:rPr>
                        <a:t>SOMERSET PUBLIC LIBRARY</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dirty="0">
                          <a:effectLst/>
                        </a:rPr>
                        <a:t>SOMERSET</a:t>
                      </a:r>
                      <a:endParaRPr lang="en-US" sz="1800" b="0" i="0" u="none" strike="noStrike" dirty="0">
                        <a:solidFill>
                          <a:srgbClr val="000000"/>
                        </a:solidFill>
                        <a:effectLst/>
                        <a:latin typeface="Calibri" panose="020F0502020204030204" pitchFamily="34" charset="0"/>
                      </a:endParaRPr>
                    </a:p>
                  </a:txBody>
                  <a:tcPr marL="8417" marR="8417" marT="8417" marB="0" anchor="b"/>
                </a:tc>
              </a:tr>
              <a:tr h="338790">
                <a:tc>
                  <a:txBody>
                    <a:bodyPr/>
                    <a:lstStyle/>
                    <a:p>
                      <a:pPr algn="l" fontAlgn="b"/>
                      <a:r>
                        <a:rPr lang="en-US" sz="1800" u="none" strike="noStrike">
                          <a:effectLst/>
                        </a:rPr>
                        <a:t>SOMERSET MIDDLE</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dirty="0">
                          <a:effectLst/>
                        </a:rPr>
                        <a:t>SOMERSET</a:t>
                      </a:r>
                      <a:endParaRPr lang="en-US" sz="1800" b="0" i="0" u="none" strike="noStrike" dirty="0">
                        <a:solidFill>
                          <a:srgbClr val="000000"/>
                        </a:solidFill>
                        <a:effectLst/>
                        <a:latin typeface="Calibri" panose="020F0502020204030204" pitchFamily="34" charset="0"/>
                      </a:endParaRPr>
                    </a:p>
                  </a:txBody>
                  <a:tcPr marL="8417" marR="8417" marT="8417" marB="0" anchor="b"/>
                </a:tc>
              </a:tr>
              <a:tr h="376938">
                <a:tc>
                  <a:txBody>
                    <a:bodyPr/>
                    <a:lstStyle/>
                    <a:p>
                      <a:pPr algn="l" fontAlgn="b"/>
                      <a:r>
                        <a:rPr lang="en-US" sz="1800" u="none" strike="noStrike" dirty="0">
                          <a:effectLst/>
                        </a:rPr>
                        <a:t>SOMERSET ELEMENTARY</a:t>
                      </a:r>
                      <a:endParaRPr lang="en-US" sz="1800" b="0" i="0" u="none" strike="noStrike" dirty="0">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dirty="0">
                          <a:effectLst/>
                        </a:rPr>
                        <a:t>SOMERSET</a:t>
                      </a:r>
                      <a:endParaRPr lang="en-US" sz="1800" b="0" i="0" u="none" strike="noStrike" dirty="0">
                        <a:solidFill>
                          <a:srgbClr val="000000"/>
                        </a:solidFill>
                        <a:effectLst/>
                        <a:latin typeface="Calibri" panose="020F0502020204030204" pitchFamily="34" charset="0"/>
                      </a:endParaRPr>
                    </a:p>
                  </a:txBody>
                  <a:tcPr marL="8417" marR="8417" marT="8417" marB="0" anchor="b"/>
                </a:tc>
              </a:tr>
              <a:tr h="334143">
                <a:tc>
                  <a:txBody>
                    <a:bodyPr/>
                    <a:lstStyle/>
                    <a:p>
                      <a:pPr algn="l" fontAlgn="b"/>
                      <a:r>
                        <a:rPr lang="en-US" sz="1800" u="none" strike="noStrike">
                          <a:effectLst/>
                        </a:rPr>
                        <a:t>SOMERSET HIGH SCHOOL</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SOMERSET</a:t>
                      </a:r>
                      <a:endParaRPr lang="en-US" sz="1800" b="0" i="0" u="none" strike="noStrike">
                        <a:solidFill>
                          <a:srgbClr val="000000"/>
                        </a:solidFill>
                        <a:effectLst/>
                        <a:latin typeface="Calibri" panose="020F0502020204030204" pitchFamily="34" charset="0"/>
                      </a:endParaRPr>
                    </a:p>
                  </a:txBody>
                  <a:tcPr marL="8417" marR="8417" marT="8417" marB="0" anchor="b"/>
                </a:tc>
              </a:tr>
              <a:tr h="372292">
                <a:tc>
                  <a:txBody>
                    <a:bodyPr/>
                    <a:lstStyle/>
                    <a:p>
                      <a:pPr algn="l" fontAlgn="b"/>
                      <a:r>
                        <a:rPr lang="en-US" sz="1800" u="none" strike="noStrike">
                          <a:effectLst/>
                        </a:rPr>
                        <a:t>WOODVILLE COMM LIBRARY</a:t>
                      </a:r>
                      <a:endParaRPr lang="en-US" sz="1800" b="0" i="0" u="none" strike="noStrike">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a:effectLst/>
                        </a:rPr>
                        <a:t>WOODVILLE</a:t>
                      </a:r>
                      <a:endParaRPr lang="en-US" sz="1800" b="0" i="0" u="none" strike="noStrike">
                        <a:solidFill>
                          <a:srgbClr val="000000"/>
                        </a:solidFill>
                        <a:effectLst/>
                        <a:latin typeface="Calibri" panose="020F0502020204030204" pitchFamily="34" charset="0"/>
                      </a:endParaRPr>
                    </a:p>
                  </a:txBody>
                  <a:tcPr marL="8417" marR="8417" marT="8417" marB="0" anchor="b"/>
                </a:tc>
              </a:tr>
              <a:tr h="309631">
                <a:tc>
                  <a:txBody>
                    <a:bodyPr/>
                    <a:lstStyle/>
                    <a:p>
                      <a:pPr algn="l" fontAlgn="b"/>
                      <a:r>
                        <a:rPr lang="en-US" sz="1800" u="none" strike="noStrike" dirty="0">
                          <a:effectLst/>
                        </a:rPr>
                        <a:t>VIKING MIDDLE</a:t>
                      </a:r>
                      <a:endParaRPr lang="en-US" sz="1800" b="0" i="0" u="none" strike="noStrike" dirty="0">
                        <a:solidFill>
                          <a:srgbClr val="000000"/>
                        </a:solidFill>
                        <a:effectLst/>
                        <a:latin typeface="Calibri" panose="020F0502020204030204" pitchFamily="34" charset="0"/>
                      </a:endParaRPr>
                    </a:p>
                  </a:txBody>
                  <a:tcPr marL="8417" marR="8417" marT="8417" marB="0" anchor="b"/>
                </a:tc>
                <a:tc>
                  <a:txBody>
                    <a:bodyPr/>
                    <a:lstStyle/>
                    <a:p>
                      <a:pPr algn="l" fontAlgn="b"/>
                      <a:r>
                        <a:rPr lang="en-US" sz="1800" u="none" strike="noStrike" dirty="0">
                          <a:effectLst/>
                        </a:rPr>
                        <a:t>WOODVILLE</a:t>
                      </a:r>
                      <a:endParaRPr lang="en-US" sz="1800" b="0" i="0" u="none" strike="noStrike" dirty="0">
                        <a:solidFill>
                          <a:srgbClr val="000000"/>
                        </a:solidFill>
                        <a:effectLst/>
                        <a:latin typeface="Calibri" panose="020F0502020204030204" pitchFamily="34" charset="0"/>
                      </a:endParaRPr>
                    </a:p>
                  </a:txBody>
                  <a:tcPr marL="8417" marR="8417" marT="8417" marB="0" anchor="b"/>
                </a:tc>
              </a:tr>
            </a:tbl>
          </a:graphicData>
        </a:graphic>
      </p:graphicFrame>
    </p:spTree>
    <p:extLst>
      <p:ext uri="{BB962C8B-B14F-4D97-AF65-F5344CB8AC3E}">
        <p14:creationId xmlns:p14="http://schemas.microsoft.com/office/powerpoint/2010/main" val="230284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429"/>
          <a:stretch/>
        </p:blipFill>
        <p:spPr>
          <a:xfrm>
            <a:off x="1371600" y="56212"/>
            <a:ext cx="5257800" cy="6238735"/>
          </a:xfrm>
          <a:prstGeom prst="rect">
            <a:avLst/>
          </a:prstGeom>
          <a:ln>
            <a:solidFill>
              <a:schemeClr val="tx1"/>
            </a:solidFill>
          </a:ln>
        </p:spPr>
      </p:pic>
      <p:sp>
        <p:nvSpPr>
          <p:cNvPr id="3" name="Rectangle 2"/>
          <p:cNvSpPr/>
          <p:nvPr/>
        </p:nvSpPr>
        <p:spPr>
          <a:xfrm>
            <a:off x="6175623" y="4800600"/>
            <a:ext cx="2968377" cy="1323439"/>
          </a:xfrm>
          <a:prstGeom prst="rect">
            <a:avLst/>
          </a:prstGeom>
        </p:spPr>
        <p:txBody>
          <a:bodyPr wrap="none">
            <a:spAutoFit/>
          </a:bodyPr>
          <a:lstStyle/>
          <a:p>
            <a:pPr lvl="1">
              <a:buFont typeface="Wingdings" panose="05000000000000000000" pitchFamily="2" charset="2"/>
              <a:buChar char="Ø"/>
            </a:pPr>
            <a:r>
              <a:rPr lang="en-US" sz="1600" dirty="0" smtClean="0"/>
              <a:t>2014</a:t>
            </a:r>
            <a:br>
              <a:rPr lang="en-US" sz="1600" dirty="0" smtClean="0"/>
            </a:br>
            <a:r>
              <a:rPr lang="en-US" sz="1600" dirty="0" smtClean="0"/>
              <a:t>   Docket </a:t>
            </a:r>
            <a:r>
              <a:rPr lang="en-US" sz="1600" dirty="0"/>
              <a:t>Number </a:t>
            </a:r>
            <a:r>
              <a:rPr lang="en-US" sz="1600" dirty="0" smtClean="0"/>
              <a:t>:5-GT-100</a:t>
            </a:r>
          </a:p>
          <a:p>
            <a:pPr lvl="1">
              <a:buFont typeface="Wingdings" panose="05000000000000000000" pitchFamily="2" charset="2"/>
              <a:buChar char="Ø"/>
            </a:pPr>
            <a:r>
              <a:rPr lang="en-US" sz="1600" b="1" dirty="0" smtClean="0"/>
              <a:t>2015</a:t>
            </a:r>
            <a:br>
              <a:rPr lang="en-US" sz="1600" b="1" dirty="0" smtClean="0"/>
            </a:br>
            <a:r>
              <a:rPr lang="en-US" sz="1600" b="1" dirty="0" smtClean="0"/>
              <a:t>   Docket Number: 5-GF-237</a:t>
            </a:r>
            <a:endParaRPr lang="en-US" sz="1600" dirty="0">
              <a:solidFill>
                <a:schemeClr val="accent1"/>
              </a:solidFill>
            </a:endParaRPr>
          </a:p>
          <a:p>
            <a:pPr lvl="1">
              <a:buFont typeface="Wingdings" panose="05000000000000000000" pitchFamily="2" charset="2"/>
              <a:buChar char="Ø"/>
            </a:pPr>
            <a:endParaRPr lang="en-US" sz="1600" dirty="0"/>
          </a:p>
        </p:txBody>
      </p:sp>
      <p:sp>
        <p:nvSpPr>
          <p:cNvPr id="4" name="Rectangle 3"/>
          <p:cNvSpPr/>
          <p:nvPr/>
        </p:nvSpPr>
        <p:spPr>
          <a:xfrm>
            <a:off x="609600" y="6412468"/>
            <a:ext cx="6781800" cy="369332"/>
          </a:xfrm>
          <a:prstGeom prst="rect">
            <a:avLst/>
          </a:prstGeom>
        </p:spPr>
        <p:txBody>
          <a:bodyPr wrap="square">
            <a:spAutoFit/>
          </a:bodyPr>
          <a:lstStyle/>
          <a:p>
            <a:r>
              <a:rPr lang="en-US" b="1" dirty="0">
                <a:solidFill>
                  <a:schemeClr val="accent1"/>
                </a:solidFill>
                <a:hlinkClick r:id="rId4"/>
              </a:rPr>
              <a:t>http://</a:t>
            </a:r>
            <a:r>
              <a:rPr lang="en-US" b="1" dirty="0" smtClean="0">
                <a:solidFill>
                  <a:schemeClr val="accent1"/>
                </a:solidFill>
                <a:hlinkClick r:id="rId4"/>
              </a:rPr>
              <a:t>psc.wi.gov/apps35/ERF_search/default.aspx</a:t>
            </a:r>
            <a:r>
              <a:rPr lang="en-US" b="1" dirty="0" smtClean="0">
                <a:solidFill>
                  <a:schemeClr val="accent1"/>
                </a:solidFill>
              </a:rPr>
              <a:t> (</a:t>
            </a:r>
            <a:r>
              <a:rPr lang="en-US" dirty="0" smtClean="0"/>
              <a:t>search </a:t>
            </a:r>
            <a:r>
              <a:rPr lang="en-US" dirty="0"/>
              <a:t>docket </a:t>
            </a:r>
            <a:r>
              <a:rPr lang="en-US" dirty="0" smtClean="0"/>
              <a:t>id)</a:t>
            </a:r>
            <a:endParaRPr lang="en-US" dirty="0"/>
          </a:p>
        </p:txBody>
      </p:sp>
    </p:spTree>
    <p:extLst>
      <p:ext uri="{BB962C8B-B14F-4D97-AF65-F5344CB8AC3E}">
        <p14:creationId xmlns:p14="http://schemas.microsoft.com/office/powerpoint/2010/main" val="23162441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Broadband Adoption</a:t>
            </a:r>
            <a:br>
              <a:rPr lang="en-US" dirty="0" smtClean="0"/>
            </a:br>
            <a:r>
              <a:rPr lang="en-US" sz="2000" dirty="0" smtClean="0"/>
              <a:t>(Residential Demand St. Croix)</a:t>
            </a:r>
            <a:endParaRPr lang="en-US" sz="2000" dirty="0"/>
          </a:p>
        </p:txBody>
      </p:sp>
      <p:pic>
        <p:nvPicPr>
          <p:cNvPr id="4" name="Picture 3"/>
          <p:cNvPicPr/>
          <p:nvPr/>
        </p:nvPicPr>
        <p:blipFill rotWithShape="1">
          <a:blip r:embed="rId3">
            <a:extLst>
              <a:ext uri="{28A0092B-C50C-407E-A947-70E740481C1C}">
                <a14:useLocalDpi xmlns:a14="http://schemas.microsoft.com/office/drawing/2010/main" val="0"/>
              </a:ext>
            </a:extLst>
          </a:blip>
          <a:srcRect l="25363" r="4636"/>
          <a:stretch/>
        </p:blipFill>
        <p:spPr bwMode="auto">
          <a:xfrm>
            <a:off x="1524000" y="1295400"/>
            <a:ext cx="4456528" cy="4325881"/>
          </a:xfrm>
          <a:prstGeom prst="rect">
            <a:avLst/>
          </a:prstGeom>
          <a:noFill/>
          <a:ln>
            <a:noFill/>
          </a:ln>
          <a:effectLst/>
          <a:extLst>
            <a:ext uri="{53640926-AAD7-44D8-BBD7-CCE9431645EC}">
              <a14:shadowObscured xmlns:a14="http://schemas.microsoft.com/office/drawing/2010/main"/>
            </a:ext>
          </a:extLst>
        </p:spPr>
      </p:pic>
      <p:sp>
        <p:nvSpPr>
          <p:cNvPr id="7" name="Text Box 2"/>
          <p:cNvSpPr txBox="1">
            <a:spLocks noChangeArrowheads="1"/>
          </p:cNvSpPr>
          <p:nvPr/>
        </p:nvSpPr>
        <p:spPr bwMode="auto">
          <a:xfrm>
            <a:off x="6407677" y="2445215"/>
            <a:ext cx="2507723" cy="227918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Unmet Demand</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Low</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Moderate</a:t>
            </a: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High</a:t>
            </a:r>
          </a:p>
          <a:p>
            <a:pPr marL="0" marR="0">
              <a:lnSpc>
                <a:spcPct val="107000"/>
              </a:lnSpc>
              <a:spcBef>
                <a:spcPts val="0"/>
              </a:spcBef>
              <a:spcAft>
                <a:spcPts val="0"/>
              </a:spcAft>
            </a:pPr>
            <a:r>
              <a:rPr lang="en-US" dirty="0">
                <a:effectLst/>
                <a:latin typeface="Calibri" panose="020F0502020204030204" pitchFamily="34" charset="0"/>
                <a:ea typeface="Calibri" panose="020F0502020204030204" pitchFamily="34" charset="0"/>
                <a:cs typeface="Times New Roman" panose="02020603050405020304" pitchFamily="18" charset="0"/>
              </a:rPr>
              <a:t>Inadequate # of Survey Responses</a:t>
            </a:r>
          </a:p>
        </p:txBody>
      </p:sp>
      <p:sp>
        <p:nvSpPr>
          <p:cNvPr id="8" name="Oval 7"/>
          <p:cNvSpPr/>
          <p:nvPr/>
        </p:nvSpPr>
        <p:spPr>
          <a:xfrm>
            <a:off x="6172200" y="2951606"/>
            <a:ext cx="253190" cy="230890"/>
          </a:xfrm>
          <a:prstGeom prst="ellipse">
            <a:avLst/>
          </a:prstGeom>
          <a:solidFill>
            <a:srgbClr val="A0CF69"/>
          </a:solidFill>
          <a:ln>
            <a:solidFill>
              <a:srgbClr val="A0CF6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Oval 8"/>
          <p:cNvSpPr/>
          <p:nvPr/>
        </p:nvSpPr>
        <p:spPr>
          <a:xfrm>
            <a:off x="6172200" y="3331527"/>
            <a:ext cx="253190" cy="230890"/>
          </a:xfrm>
          <a:prstGeom prst="ellipse">
            <a:avLst/>
          </a:prstGeom>
          <a:solidFill>
            <a:srgbClr val="FECF56"/>
          </a:solidFill>
          <a:ln>
            <a:solidFill>
              <a:srgbClr val="FECF5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Oval 9"/>
          <p:cNvSpPr/>
          <p:nvPr/>
        </p:nvSpPr>
        <p:spPr>
          <a:xfrm>
            <a:off x="6172200" y="3744485"/>
            <a:ext cx="253190" cy="230890"/>
          </a:xfrm>
          <a:prstGeom prst="ellipse">
            <a:avLst/>
          </a:prstGeom>
          <a:solidFill>
            <a:srgbClr val="F36E53"/>
          </a:solidFill>
          <a:ln>
            <a:solidFill>
              <a:srgbClr val="F36E5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Oval 10"/>
          <p:cNvSpPr/>
          <p:nvPr/>
        </p:nvSpPr>
        <p:spPr>
          <a:xfrm>
            <a:off x="6172200" y="4173962"/>
            <a:ext cx="253190" cy="230890"/>
          </a:xfrm>
          <a:prstGeom prst="ellipse">
            <a:avLst/>
          </a:prstGeom>
          <a:solidFill>
            <a:srgbClr val="D1D2D4"/>
          </a:solidFill>
          <a:ln>
            <a:solidFill>
              <a:srgbClr val="D1D2D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 name="Text Box 2"/>
          <p:cNvSpPr txBox="1">
            <a:spLocks noChangeArrowheads="1"/>
          </p:cNvSpPr>
          <p:nvPr/>
        </p:nvSpPr>
        <p:spPr bwMode="auto">
          <a:xfrm>
            <a:off x="1524000" y="5621281"/>
            <a:ext cx="6652896" cy="25293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2013 PSC Demand Survey Data (Residential): 64% of respondents indicate a high unmet demand for broadband</a:t>
            </a:r>
          </a:p>
        </p:txBody>
      </p:sp>
    </p:spTree>
    <p:extLst>
      <p:ext uri="{BB962C8B-B14F-4D97-AF65-F5344CB8AC3E}">
        <p14:creationId xmlns:p14="http://schemas.microsoft.com/office/powerpoint/2010/main" val="25992391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1039" y="586992"/>
            <a:ext cx="7252519" cy="1938992"/>
          </a:xfrm>
          <a:prstGeom prst="rect">
            <a:avLst/>
          </a:prstGeom>
        </p:spPr>
        <p:txBody>
          <a:bodyPr wrap="square">
            <a:spAutoFit/>
          </a:bodyPr>
          <a:lstStyle/>
          <a:p>
            <a:pPr algn="ctr"/>
            <a:r>
              <a:rPr lang="en-US" sz="3600" dirty="0">
                <a:latin typeface="Calibri" panose="020F0502020204030204" pitchFamily="34" charset="0"/>
              </a:rPr>
              <a:t>Low Network Adoption and Utilization Harms ROI</a:t>
            </a:r>
          </a:p>
          <a:p>
            <a:pPr algn="ctr"/>
            <a:endParaRPr lang="en-US" sz="4800" dirty="0">
              <a:latin typeface="Cambria" panose="02040503050406030204" pitchFamily="18"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783" y="2355871"/>
            <a:ext cx="7486650" cy="87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578208" y="2431941"/>
            <a:ext cx="6172200" cy="707886"/>
          </a:xfrm>
          <a:prstGeom prst="rect">
            <a:avLst/>
          </a:prstGeom>
        </p:spPr>
        <p:txBody>
          <a:bodyPr wrap="square">
            <a:spAutoFit/>
          </a:bodyPr>
          <a:lstStyle/>
          <a:p>
            <a:pPr algn="ctr"/>
            <a:r>
              <a:rPr lang="en-US" sz="2000" dirty="0" smtClean="0">
                <a:latin typeface="Calibri" panose="020F0502020204030204" pitchFamily="34" charset="0"/>
              </a:rPr>
              <a:t>When end-users don’t see the value of broadband,</a:t>
            </a:r>
          </a:p>
          <a:p>
            <a:pPr algn="ctr"/>
            <a:r>
              <a:rPr lang="en-US" sz="2000" dirty="0" smtClean="0">
                <a:latin typeface="Calibri" panose="020F0502020204030204" pitchFamily="34" charset="0"/>
              </a:rPr>
              <a:t>providers see slower adoption of broadband</a:t>
            </a:r>
            <a:endParaRPr lang="en-US" sz="2000" dirty="0">
              <a:latin typeface="Calibri" panose="020F0502020204030204" pitchFamily="34" charset="0"/>
            </a:endParaRPr>
          </a:p>
        </p:txBody>
      </p:sp>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359012" y="2624649"/>
            <a:ext cx="1390650" cy="32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3783" y="3539735"/>
            <a:ext cx="7516842" cy="88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578208" y="3660244"/>
            <a:ext cx="5562600" cy="707886"/>
          </a:xfrm>
          <a:prstGeom prst="rect">
            <a:avLst/>
          </a:prstGeom>
        </p:spPr>
        <p:txBody>
          <a:bodyPr wrap="square">
            <a:spAutoFit/>
          </a:bodyPr>
          <a:lstStyle/>
          <a:p>
            <a:pPr algn="ctr"/>
            <a:r>
              <a:rPr lang="en-US" sz="2000" dirty="0" smtClean="0">
                <a:latin typeface="Calibri" panose="020F0502020204030204" pitchFamily="34" charset="0"/>
              </a:rPr>
              <a:t>Why would you need a Porsche</a:t>
            </a:r>
          </a:p>
          <a:p>
            <a:pPr algn="ctr"/>
            <a:r>
              <a:rPr lang="en-US" sz="2000" dirty="0" smtClean="0">
                <a:latin typeface="Calibri" panose="020F0502020204030204" pitchFamily="34" charset="0"/>
              </a:rPr>
              <a:t>to </a:t>
            </a:r>
            <a:r>
              <a:rPr lang="en-US" sz="2000" dirty="0">
                <a:latin typeface="Calibri" panose="020F0502020204030204" pitchFamily="34" charset="0"/>
              </a:rPr>
              <a:t>cruise </a:t>
            </a:r>
            <a:r>
              <a:rPr lang="en-US" sz="2000" dirty="0" smtClean="0">
                <a:latin typeface="Calibri" panose="020F0502020204030204" pitchFamily="34" charset="0"/>
              </a:rPr>
              <a:t>the driveway and get the mail?</a:t>
            </a:r>
            <a:endParaRPr lang="en-US" sz="2000" dirty="0">
              <a:latin typeface="Calibri" panose="020F0502020204030204" pitchFamily="34" charset="0"/>
            </a:endParaRPr>
          </a:p>
        </p:txBody>
      </p:sp>
      <p:pic>
        <p:nvPicPr>
          <p:cNvPr id="3077" name="Picture 5"/>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rcRect/>
          <a:stretch>
            <a:fillRect/>
          </a:stretch>
        </p:blipFill>
        <p:spPr bwMode="auto">
          <a:xfrm>
            <a:off x="1558818" y="3805668"/>
            <a:ext cx="991038" cy="35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a:grpSpLocks/>
          </p:cNvGrpSpPr>
          <p:nvPr/>
        </p:nvGrpSpPr>
        <p:grpSpPr bwMode="auto">
          <a:xfrm>
            <a:off x="1473200" y="4797746"/>
            <a:ext cx="7188200" cy="1054100"/>
            <a:chOff x="1990" y="-2726"/>
            <a:chExt cx="11320" cy="1660"/>
          </a:xfrm>
        </p:grpSpPr>
        <p:sp>
          <p:nvSpPr>
            <p:cNvPr id="13" name="Freeform 12"/>
            <p:cNvSpPr>
              <a:spLocks/>
            </p:cNvSpPr>
            <p:nvPr/>
          </p:nvSpPr>
          <p:spPr bwMode="auto">
            <a:xfrm>
              <a:off x="1990" y="-2726"/>
              <a:ext cx="11320" cy="1660"/>
            </a:xfrm>
            <a:custGeom>
              <a:avLst/>
              <a:gdLst>
                <a:gd name="T0" fmla="+- 0 13033 1990"/>
                <a:gd name="T1" fmla="*/ T0 w 11320"/>
                <a:gd name="T2" fmla="+- 0 -2726 -2726"/>
                <a:gd name="T3" fmla="*/ -2726 h 1660"/>
                <a:gd name="T4" fmla="+- 0 2253 1990"/>
                <a:gd name="T5" fmla="*/ T4 w 11320"/>
                <a:gd name="T6" fmla="+- 0 -2726 -2726"/>
                <a:gd name="T7" fmla="*/ -2726 h 1660"/>
                <a:gd name="T8" fmla="+- 0 2187 1990"/>
                <a:gd name="T9" fmla="*/ T8 w 11320"/>
                <a:gd name="T10" fmla="+- 0 -2714 -2726"/>
                <a:gd name="T11" fmla="*/ -2714 h 1660"/>
                <a:gd name="T12" fmla="+- 0 2126 1990"/>
                <a:gd name="T13" fmla="*/ T12 w 11320"/>
                <a:gd name="T14" fmla="+- 0 -2688 -2726"/>
                <a:gd name="T15" fmla="*/ -2688 h 1660"/>
                <a:gd name="T16" fmla="+- 0 2074 1990"/>
                <a:gd name="T17" fmla="*/ T16 w 11320"/>
                <a:gd name="T18" fmla="+- 0 -2648 -2726"/>
                <a:gd name="T19" fmla="*/ -2648 h 1660"/>
                <a:gd name="T20" fmla="+- 0 2033 1990"/>
                <a:gd name="T21" fmla="*/ T20 w 11320"/>
                <a:gd name="T22" fmla="+- 0 -2598 -2726"/>
                <a:gd name="T23" fmla="*/ -2598 h 1660"/>
                <a:gd name="T24" fmla="+- 0 2005 1990"/>
                <a:gd name="T25" fmla="*/ T24 w 11320"/>
                <a:gd name="T26" fmla="+- 0 -2539 -2726"/>
                <a:gd name="T27" fmla="*/ -2539 h 1660"/>
                <a:gd name="T28" fmla="+- 0 1991 1990"/>
                <a:gd name="T29" fmla="*/ T28 w 11320"/>
                <a:gd name="T30" fmla="+- 0 -2473 -2726"/>
                <a:gd name="T31" fmla="*/ -2473 h 1660"/>
                <a:gd name="T32" fmla="+- 0 1990 1990"/>
                <a:gd name="T33" fmla="*/ T32 w 11320"/>
                <a:gd name="T34" fmla="+- 0 -2449 -2726"/>
                <a:gd name="T35" fmla="*/ -2449 h 1660"/>
                <a:gd name="T36" fmla="+- 0 1990 1990"/>
                <a:gd name="T37" fmla="*/ T36 w 11320"/>
                <a:gd name="T38" fmla="+- 0 -1330 -2726"/>
                <a:gd name="T39" fmla="*/ -1330 h 1660"/>
                <a:gd name="T40" fmla="+- 0 2002 1990"/>
                <a:gd name="T41" fmla="*/ T40 w 11320"/>
                <a:gd name="T42" fmla="+- 0 -1263 -2726"/>
                <a:gd name="T43" fmla="*/ -1263 h 1660"/>
                <a:gd name="T44" fmla="+- 0 2028 1990"/>
                <a:gd name="T45" fmla="*/ T44 w 11320"/>
                <a:gd name="T46" fmla="+- 0 -1202 -2726"/>
                <a:gd name="T47" fmla="*/ -1202 h 1660"/>
                <a:gd name="T48" fmla="+- 0 2068 1990"/>
                <a:gd name="T49" fmla="*/ T48 w 11320"/>
                <a:gd name="T50" fmla="+- 0 -1150 -2726"/>
                <a:gd name="T51" fmla="*/ -1150 h 1660"/>
                <a:gd name="T52" fmla="+- 0 2118 1990"/>
                <a:gd name="T53" fmla="*/ T52 w 11320"/>
                <a:gd name="T54" fmla="+- 0 -1109 -2726"/>
                <a:gd name="T55" fmla="*/ -1109 h 1660"/>
                <a:gd name="T56" fmla="+- 0 2177 1990"/>
                <a:gd name="T57" fmla="*/ T56 w 11320"/>
                <a:gd name="T58" fmla="+- 0 -1081 -2726"/>
                <a:gd name="T59" fmla="*/ -1081 h 1660"/>
                <a:gd name="T60" fmla="+- 0 2243 1990"/>
                <a:gd name="T61" fmla="*/ T60 w 11320"/>
                <a:gd name="T62" fmla="+- 0 -1067 -2726"/>
                <a:gd name="T63" fmla="*/ -1067 h 1660"/>
                <a:gd name="T64" fmla="+- 0 2267 1990"/>
                <a:gd name="T65" fmla="*/ T64 w 11320"/>
                <a:gd name="T66" fmla="+- 0 -1066 -2726"/>
                <a:gd name="T67" fmla="*/ -1066 h 1660"/>
                <a:gd name="T68" fmla="+- 0 13046 1990"/>
                <a:gd name="T69" fmla="*/ T68 w 11320"/>
                <a:gd name="T70" fmla="+- 0 -1066 -2726"/>
                <a:gd name="T71" fmla="*/ -1066 h 1660"/>
                <a:gd name="T72" fmla="+- 0 13113 1990"/>
                <a:gd name="T73" fmla="*/ T72 w 11320"/>
                <a:gd name="T74" fmla="+- 0 -1078 -2726"/>
                <a:gd name="T75" fmla="*/ -1078 h 1660"/>
                <a:gd name="T76" fmla="+- 0 13174 1990"/>
                <a:gd name="T77" fmla="*/ T76 w 11320"/>
                <a:gd name="T78" fmla="+- 0 -1104 -2726"/>
                <a:gd name="T79" fmla="*/ -1104 h 1660"/>
                <a:gd name="T80" fmla="+- 0 13226 1990"/>
                <a:gd name="T81" fmla="*/ T80 w 11320"/>
                <a:gd name="T82" fmla="+- 0 -1144 -2726"/>
                <a:gd name="T83" fmla="*/ -1144 h 1660"/>
                <a:gd name="T84" fmla="+- 0 13267 1990"/>
                <a:gd name="T85" fmla="*/ T84 w 11320"/>
                <a:gd name="T86" fmla="+- 0 -1194 -2726"/>
                <a:gd name="T87" fmla="*/ -1194 h 1660"/>
                <a:gd name="T88" fmla="+- 0 13295 1990"/>
                <a:gd name="T89" fmla="*/ T88 w 11320"/>
                <a:gd name="T90" fmla="+- 0 -1253 -2726"/>
                <a:gd name="T91" fmla="*/ -1253 h 1660"/>
                <a:gd name="T92" fmla="+- 0 13309 1990"/>
                <a:gd name="T93" fmla="*/ T92 w 11320"/>
                <a:gd name="T94" fmla="+- 0 -1320 -2726"/>
                <a:gd name="T95" fmla="*/ -1320 h 1660"/>
                <a:gd name="T96" fmla="+- 0 13310 1990"/>
                <a:gd name="T97" fmla="*/ T96 w 11320"/>
                <a:gd name="T98" fmla="+- 0 -1343 -2726"/>
                <a:gd name="T99" fmla="*/ -1343 h 1660"/>
                <a:gd name="T100" fmla="+- 0 13310 1990"/>
                <a:gd name="T101" fmla="*/ T100 w 11320"/>
                <a:gd name="T102" fmla="+- 0 -2462 -2726"/>
                <a:gd name="T103" fmla="*/ -2462 h 1660"/>
                <a:gd name="T104" fmla="+- 0 13298 1990"/>
                <a:gd name="T105" fmla="*/ T104 w 11320"/>
                <a:gd name="T106" fmla="+- 0 -2529 -2726"/>
                <a:gd name="T107" fmla="*/ -2529 h 1660"/>
                <a:gd name="T108" fmla="+- 0 13272 1990"/>
                <a:gd name="T109" fmla="*/ T108 w 11320"/>
                <a:gd name="T110" fmla="+- 0 -2590 -2726"/>
                <a:gd name="T111" fmla="*/ -2590 h 1660"/>
                <a:gd name="T112" fmla="+- 0 13232 1990"/>
                <a:gd name="T113" fmla="*/ T112 w 11320"/>
                <a:gd name="T114" fmla="+- 0 -2642 -2726"/>
                <a:gd name="T115" fmla="*/ -2642 h 1660"/>
                <a:gd name="T116" fmla="+- 0 13182 1990"/>
                <a:gd name="T117" fmla="*/ T116 w 11320"/>
                <a:gd name="T118" fmla="+- 0 -2683 -2726"/>
                <a:gd name="T119" fmla="*/ -2683 h 1660"/>
                <a:gd name="T120" fmla="+- 0 13123 1990"/>
                <a:gd name="T121" fmla="*/ T120 w 11320"/>
                <a:gd name="T122" fmla="+- 0 -2711 -2726"/>
                <a:gd name="T123" fmla="*/ -2711 h 1660"/>
                <a:gd name="T124" fmla="+- 0 13057 1990"/>
                <a:gd name="T125" fmla="*/ T124 w 11320"/>
                <a:gd name="T126" fmla="+- 0 -2725 -2726"/>
                <a:gd name="T127" fmla="*/ -2725 h 1660"/>
                <a:gd name="T128" fmla="+- 0 13033 1990"/>
                <a:gd name="T129" fmla="*/ T128 w 11320"/>
                <a:gd name="T130" fmla="+- 0 -2726 -2726"/>
                <a:gd name="T131" fmla="*/ -2726 h 16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11320" h="1660">
                  <a:moveTo>
                    <a:pt x="11043" y="0"/>
                  </a:moveTo>
                  <a:lnTo>
                    <a:pt x="263" y="0"/>
                  </a:lnTo>
                  <a:lnTo>
                    <a:pt x="197" y="12"/>
                  </a:lnTo>
                  <a:lnTo>
                    <a:pt x="136" y="38"/>
                  </a:lnTo>
                  <a:lnTo>
                    <a:pt x="84" y="78"/>
                  </a:lnTo>
                  <a:lnTo>
                    <a:pt x="43" y="128"/>
                  </a:lnTo>
                  <a:lnTo>
                    <a:pt x="15" y="187"/>
                  </a:lnTo>
                  <a:lnTo>
                    <a:pt x="1" y="253"/>
                  </a:lnTo>
                  <a:lnTo>
                    <a:pt x="0" y="277"/>
                  </a:lnTo>
                  <a:lnTo>
                    <a:pt x="0" y="1396"/>
                  </a:lnTo>
                  <a:lnTo>
                    <a:pt x="12" y="1463"/>
                  </a:lnTo>
                  <a:lnTo>
                    <a:pt x="38" y="1524"/>
                  </a:lnTo>
                  <a:lnTo>
                    <a:pt x="78" y="1576"/>
                  </a:lnTo>
                  <a:lnTo>
                    <a:pt x="128" y="1617"/>
                  </a:lnTo>
                  <a:lnTo>
                    <a:pt x="187" y="1645"/>
                  </a:lnTo>
                  <a:lnTo>
                    <a:pt x="253" y="1659"/>
                  </a:lnTo>
                  <a:lnTo>
                    <a:pt x="277" y="1660"/>
                  </a:lnTo>
                  <a:lnTo>
                    <a:pt x="11056" y="1660"/>
                  </a:lnTo>
                  <a:lnTo>
                    <a:pt x="11123" y="1648"/>
                  </a:lnTo>
                  <a:lnTo>
                    <a:pt x="11184" y="1622"/>
                  </a:lnTo>
                  <a:lnTo>
                    <a:pt x="11236" y="1582"/>
                  </a:lnTo>
                  <a:lnTo>
                    <a:pt x="11277" y="1532"/>
                  </a:lnTo>
                  <a:lnTo>
                    <a:pt x="11305" y="1473"/>
                  </a:lnTo>
                  <a:lnTo>
                    <a:pt x="11319" y="1406"/>
                  </a:lnTo>
                  <a:lnTo>
                    <a:pt x="11320" y="1383"/>
                  </a:lnTo>
                  <a:lnTo>
                    <a:pt x="11320" y="264"/>
                  </a:lnTo>
                  <a:lnTo>
                    <a:pt x="11308" y="197"/>
                  </a:lnTo>
                  <a:lnTo>
                    <a:pt x="11282" y="136"/>
                  </a:lnTo>
                  <a:lnTo>
                    <a:pt x="11242" y="84"/>
                  </a:lnTo>
                  <a:lnTo>
                    <a:pt x="11192" y="43"/>
                  </a:lnTo>
                  <a:lnTo>
                    <a:pt x="11133" y="15"/>
                  </a:lnTo>
                  <a:lnTo>
                    <a:pt x="11067" y="1"/>
                  </a:lnTo>
                  <a:lnTo>
                    <a:pt x="11043" y="0"/>
                  </a:lnTo>
                </a:path>
              </a:pathLst>
            </a:custGeom>
            <a:solidFill>
              <a:srgbClr val="008000"/>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8" name="Rectangle 7"/>
          <p:cNvSpPr/>
          <p:nvPr/>
        </p:nvSpPr>
        <p:spPr>
          <a:xfrm>
            <a:off x="1777153" y="4994136"/>
            <a:ext cx="6580293" cy="707886"/>
          </a:xfrm>
          <a:prstGeom prst="rect">
            <a:avLst/>
          </a:prstGeom>
        </p:spPr>
        <p:txBody>
          <a:bodyPr wrap="square">
            <a:spAutoFit/>
          </a:bodyPr>
          <a:lstStyle/>
          <a:p>
            <a:pPr algn="ctr"/>
            <a:r>
              <a:rPr lang="en-US" sz="2000" dirty="0" smtClean="0">
                <a:solidFill>
                  <a:schemeClr val="bg1"/>
                </a:solidFill>
                <a:latin typeface="Calibri" panose="020F0502020204030204" pitchFamily="34" charset="0"/>
              </a:rPr>
              <a:t>The real question is </a:t>
            </a:r>
            <a:r>
              <a:rPr lang="en-US" sz="2000" b="1" dirty="0" smtClean="0">
                <a:solidFill>
                  <a:schemeClr val="bg1"/>
                </a:solidFill>
                <a:latin typeface="Calibri" panose="020F0502020204030204" pitchFamily="34" charset="0"/>
              </a:rPr>
              <a:t>HOW</a:t>
            </a:r>
            <a:r>
              <a:rPr lang="en-US" sz="2000" dirty="0" smtClean="0">
                <a:solidFill>
                  <a:schemeClr val="bg1"/>
                </a:solidFill>
                <a:latin typeface="Calibri" panose="020F0502020204030204" pitchFamily="34" charset="0"/>
              </a:rPr>
              <a:t> to make broadband</a:t>
            </a:r>
          </a:p>
          <a:p>
            <a:pPr algn="ctr"/>
            <a:r>
              <a:rPr lang="en-US" sz="2000" dirty="0" smtClean="0">
                <a:solidFill>
                  <a:schemeClr val="bg1"/>
                </a:solidFill>
                <a:latin typeface="Calibri" panose="020F0502020204030204" pitchFamily="34" charset="0"/>
              </a:rPr>
              <a:t>relevant to end-users and improve network performance?</a:t>
            </a:r>
            <a:endParaRPr lang="en-US" sz="20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204476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8229600" cy="1143000"/>
          </a:xfrm>
        </p:spPr>
        <p:txBody>
          <a:bodyPr>
            <a:normAutofit fontScale="90000"/>
          </a:bodyPr>
          <a:lstStyle/>
          <a:p>
            <a:r>
              <a:rPr lang="en-US" dirty="0" smtClean="0"/>
              <a:t>Broadband Adoption</a:t>
            </a:r>
            <a:br>
              <a:rPr lang="en-US" dirty="0" smtClean="0"/>
            </a:br>
            <a:r>
              <a:rPr lang="en-US" sz="3100" dirty="0" smtClean="0"/>
              <a:t>(Subscribership)</a:t>
            </a:r>
            <a:endParaRPr lang="en-US" sz="3100" dirty="0"/>
          </a:p>
        </p:txBody>
      </p:sp>
      <p:graphicFrame>
        <p:nvGraphicFramePr>
          <p:cNvPr id="4" name="Table 3"/>
          <p:cNvGraphicFramePr>
            <a:graphicFrameLocks noGrp="1"/>
          </p:cNvGraphicFramePr>
          <p:nvPr>
            <p:extLst>
              <p:ext uri="{D42A27DB-BD31-4B8C-83A1-F6EECF244321}">
                <p14:modId xmlns:p14="http://schemas.microsoft.com/office/powerpoint/2010/main" val="129296642"/>
              </p:ext>
            </p:extLst>
          </p:nvPr>
        </p:nvGraphicFramePr>
        <p:xfrm>
          <a:off x="1104900" y="1708826"/>
          <a:ext cx="7848600" cy="3487856"/>
        </p:xfrm>
        <a:graphic>
          <a:graphicData uri="http://schemas.openxmlformats.org/drawingml/2006/table">
            <a:tbl>
              <a:tblPr firstRow="1" firstCol="1" bandRow="1">
                <a:tableStyleId>{74C1A8A3-306A-4EB7-A6B1-4F7E0EB9C5D6}</a:tableStyleId>
              </a:tblPr>
              <a:tblGrid>
                <a:gridCol w="1371600"/>
                <a:gridCol w="1308839"/>
                <a:gridCol w="2805961"/>
                <a:gridCol w="2362200"/>
              </a:tblGrid>
              <a:tr h="623624">
                <a:tc gridSpan="4">
                  <a:txBody>
                    <a:bodyPr/>
                    <a:lstStyle/>
                    <a:p>
                      <a:pPr marL="0" marR="0" algn="ctr">
                        <a:lnSpc>
                          <a:spcPct val="107000"/>
                        </a:lnSpc>
                        <a:spcBef>
                          <a:spcPts val="0"/>
                        </a:spcBef>
                        <a:spcAft>
                          <a:spcPts val="0"/>
                        </a:spcAft>
                      </a:pPr>
                      <a:r>
                        <a:rPr lang="en-US" sz="1800" dirty="0">
                          <a:effectLst/>
                        </a:rPr>
                        <a:t>Percent in Census Tracts Where At Least 20% Subscribe to a 3 Mbps or Greater Down Speed</a:t>
                      </a:r>
                      <a:endParaRPr lang="en-US" sz="1800"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r>
              <a:tr h="937665">
                <a:tc>
                  <a:txBody>
                    <a:bodyPr/>
                    <a:lstStyle/>
                    <a:p>
                      <a:pPr marL="0" marR="0" algn="ctr">
                        <a:lnSpc>
                          <a:spcPct val="107000"/>
                        </a:lnSpc>
                        <a:spcBef>
                          <a:spcPts val="0"/>
                        </a:spcBef>
                        <a:spcAft>
                          <a:spcPts val="0"/>
                        </a:spcAft>
                      </a:pPr>
                      <a:r>
                        <a:rPr lang="en-US" sz="1800" dirty="0" smtClean="0">
                          <a:effectLst/>
                        </a:rPr>
                        <a:t>COUNTY</a:t>
                      </a:r>
                      <a:endParaRPr lang="en-US" sz="1800"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Total Population</a:t>
                      </a:r>
                      <a:endParaRPr lang="en-US" sz="1800"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dirty="0">
                          <a:effectLst/>
                        </a:rPr>
                        <a:t>Number in Subscribing Census Blocks</a:t>
                      </a:r>
                      <a:endParaRPr lang="en-US" sz="1800" dirty="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a:effectLst/>
                        </a:rPr>
                        <a:t>Percent in Subscribing Census Tracts</a:t>
                      </a:r>
                      <a:endParaRPr lang="en-US" sz="1800">
                        <a:solidFill>
                          <a:srgbClr val="C4591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85314">
                <a:tc>
                  <a:txBody>
                    <a:bodyPr/>
                    <a:lstStyle/>
                    <a:p>
                      <a:pPr algn="ctr" fontAlgn="b"/>
                      <a:r>
                        <a:rPr lang="en-US" sz="1800" u="none" strike="noStrike" dirty="0">
                          <a:solidFill>
                            <a:schemeClr val="bg1"/>
                          </a:solidFill>
                          <a:effectLst/>
                        </a:rPr>
                        <a:t>ST. CROIX</a:t>
                      </a:r>
                      <a:endParaRPr lang="en-US" sz="1800" b="0" i="0" u="none" strike="noStrike" dirty="0">
                        <a:solidFill>
                          <a:schemeClr val="bg1"/>
                        </a:solidFill>
                        <a:effectLst/>
                        <a:latin typeface="Arial" panose="020B0604020202020204" pitchFamily="34" charset="0"/>
                      </a:endParaRPr>
                    </a:p>
                  </a:txBody>
                  <a:tcPr marL="9525" marR="9525" marT="9525" marB="0" anchor="b">
                    <a:solidFill>
                      <a:schemeClr val="accent2">
                        <a:lumMod val="75000"/>
                      </a:schemeClr>
                    </a:solidFill>
                  </a:tcPr>
                </a:tc>
                <a:tc>
                  <a:txBody>
                    <a:bodyPr/>
                    <a:lstStyle/>
                    <a:p>
                      <a:pPr algn="ctr" fontAlgn="b"/>
                      <a:r>
                        <a:rPr lang="en-US" sz="1800" u="none" strike="noStrike" dirty="0">
                          <a:solidFill>
                            <a:schemeClr val="bg1"/>
                          </a:solidFill>
                          <a:effectLst/>
                        </a:rPr>
                        <a:t>84345</a:t>
                      </a:r>
                      <a:endParaRPr lang="en-US" sz="1800" b="0" i="0" u="none" strike="noStrike" dirty="0">
                        <a:solidFill>
                          <a:schemeClr val="bg1"/>
                        </a:solidFill>
                        <a:effectLst/>
                        <a:latin typeface="Calibri" panose="020F0502020204030204" pitchFamily="34" charset="0"/>
                      </a:endParaRPr>
                    </a:p>
                  </a:txBody>
                  <a:tcPr marL="9525" marR="9525" marT="9525" marB="0" anchor="b">
                    <a:solidFill>
                      <a:schemeClr val="accent2">
                        <a:lumMod val="75000"/>
                      </a:schemeClr>
                    </a:solidFill>
                  </a:tcPr>
                </a:tc>
                <a:tc>
                  <a:txBody>
                    <a:bodyPr/>
                    <a:lstStyle/>
                    <a:p>
                      <a:pPr algn="ctr" fontAlgn="b"/>
                      <a:r>
                        <a:rPr lang="en-US" sz="1800" u="none" strike="noStrike" dirty="0">
                          <a:solidFill>
                            <a:schemeClr val="bg1"/>
                          </a:solidFill>
                          <a:effectLst/>
                        </a:rPr>
                        <a:t>55617</a:t>
                      </a:r>
                      <a:endParaRPr lang="en-US" sz="1800" b="0" i="0" u="none" strike="noStrike" dirty="0">
                        <a:solidFill>
                          <a:schemeClr val="bg1"/>
                        </a:solidFill>
                        <a:effectLst/>
                        <a:latin typeface="Calibri" panose="020F0502020204030204" pitchFamily="34" charset="0"/>
                      </a:endParaRPr>
                    </a:p>
                  </a:txBody>
                  <a:tcPr marL="9525" marR="9525" marT="9525" marB="0" anchor="b">
                    <a:solidFill>
                      <a:schemeClr val="accent2">
                        <a:lumMod val="75000"/>
                      </a:schemeClr>
                    </a:solidFill>
                  </a:tcPr>
                </a:tc>
                <a:tc>
                  <a:txBody>
                    <a:bodyPr/>
                    <a:lstStyle/>
                    <a:p>
                      <a:pPr algn="ctr" fontAlgn="b"/>
                      <a:r>
                        <a:rPr lang="en-US" sz="1800" u="none" strike="noStrike" dirty="0">
                          <a:solidFill>
                            <a:schemeClr val="bg1"/>
                          </a:solidFill>
                          <a:effectLst/>
                        </a:rPr>
                        <a:t>65.94%</a:t>
                      </a:r>
                      <a:endParaRPr lang="en-US" sz="1800" b="0" i="0" u="none" strike="noStrike" dirty="0">
                        <a:solidFill>
                          <a:schemeClr val="bg1"/>
                        </a:solidFill>
                        <a:effectLst/>
                        <a:latin typeface="Calibri" panose="020F0502020204030204" pitchFamily="34" charset="0"/>
                      </a:endParaRPr>
                    </a:p>
                  </a:txBody>
                  <a:tcPr marL="9525" marR="9525" marT="9525" marB="0" anchor="b">
                    <a:solidFill>
                      <a:schemeClr val="accent2">
                        <a:lumMod val="75000"/>
                      </a:schemeClr>
                    </a:solidFill>
                  </a:tcPr>
                </a:tc>
              </a:tr>
              <a:tr h="385314">
                <a:tc>
                  <a:txBody>
                    <a:bodyPr/>
                    <a:lstStyle/>
                    <a:p>
                      <a:pPr algn="ctr" fontAlgn="b"/>
                      <a:r>
                        <a:rPr lang="en-US" sz="1800" u="none" strike="noStrike" dirty="0">
                          <a:effectLst/>
                        </a:rPr>
                        <a:t>DUNN</a:t>
                      </a:r>
                      <a:endParaRPr lang="en-US"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43857</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35241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80.35%</a:t>
                      </a:r>
                      <a:endParaRPr lang="en-US" sz="1800" b="0" i="0" u="none" strike="noStrike" dirty="0">
                        <a:solidFill>
                          <a:srgbClr val="000000"/>
                        </a:solidFill>
                        <a:effectLst/>
                        <a:latin typeface="Calibri" panose="020F0502020204030204" pitchFamily="34" charset="0"/>
                      </a:endParaRPr>
                    </a:p>
                  </a:txBody>
                  <a:tcPr marL="9525" marR="9525" marT="9525" marB="0" anchor="b"/>
                </a:tc>
              </a:tr>
              <a:tr h="385314">
                <a:tc>
                  <a:txBody>
                    <a:bodyPr/>
                    <a:lstStyle/>
                    <a:p>
                      <a:pPr algn="ctr" fontAlgn="b"/>
                      <a:r>
                        <a:rPr lang="en-US" sz="1800" u="none" strike="noStrike" dirty="0">
                          <a:effectLst/>
                        </a:rPr>
                        <a:t>PEPIN</a:t>
                      </a:r>
                      <a:endParaRPr lang="en-US"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7469</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0.00%</a:t>
                      </a:r>
                      <a:endParaRPr lang="en-US" sz="1800" b="0" i="0" u="none" strike="noStrike" dirty="0">
                        <a:solidFill>
                          <a:srgbClr val="000000"/>
                        </a:solidFill>
                        <a:effectLst/>
                        <a:latin typeface="Calibri" panose="020F0502020204030204" pitchFamily="34" charset="0"/>
                      </a:endParaRPr>
                    </a:p>
                  </a:txBody>
                  <a:tcPr marL="9525" marR="9525" marT="9525" marB="0" anchor="b"/>
                </a:tc>
              </a:tr>
              <a:tr h="385314">
                <a:tc>
                  <a:txBody>
                    <a:bodyPr/>
                    <a:lstStyle/>
                    <a:p>
                      <a:pPr algn="ctr" fontAlgn="b"/>
                      <a:r>
                        <a:rPr lang="en-US" sz="1800" u="none" strike="noStrike" dirty="0">
                          <a:effectLst/>
                        </a:rPr>
                        <a:t>POLK</a:t>
                      </a:r>
                      <a:endParaRPr lang="en-US"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44205</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a:effectLst/>
                        </a:rPr>
                        <a:t>30317</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68.58%</a:t>
                      </a:r>
                      <a:endParaRPr lang="en-US" sz="1800" b="0" i="0" u="none" strike="noStrike" dirty="0">
                        <a:solidFill>
                          <a:srgbClr val="000000"/>
                        </a:solidFill>
                        <a:effectLst/>
                        <a:latin typeface="Calibri" panose="020F0502020204030204" pitchFamily="34" charset="0"/>
                      </a:endParaRPr>
                    </a:p>
                  </a:txBody>
                  <a:tcPr marL="9525" marR="9525" marT="9525" marB="0" anchor="b"/>
                </a:tc>
              </a:tr>
              <a:tr h="385311">
                <a:tc>
                  <a:txBody>
                    <a:bodyPr/>
                    <a:lstStyle/>
                    <a:p>
                      <a:pPr algn="ctr" fontAlgn="b"/>
                      <a:r>
                        <a:rPr lang="en-US" sz="1800" u="none" strike="noStrike" dirty="0">
                          <a:effectLst/>
                        </a:rPr>
                        <a:t>PIERCE</a:t>
                      </a:r>
                      <a:endParaRPr lang="en-US" sz="1800" b="0" i="0" u="none" strike="noStrike" dirty="0">
                        <a:solidFill>
                          <a:srgbClr val="000000"/>
                        </a:solidFill>
                        <a:effectLst/>
                        <a:latin typeface="Arial" panose="020B0604020202020204" pitchFamily="34" charset="0"/>
                      </a:endParaRPr>
                    </a:p>
                  </a:txBody>
                  <a:tcPr marL="9525" marR="9525" marT="9525" marB="0" anchor="b"/>
                </a:tc>
                <a:tc>
                  <a:txBody>
                    <a:bodyPr/>
                    <a:lstStyle/>
                    <a:p>
                      <a:pPr algn="ctr" fontAlgn="b"/>
                      <a:r>
                        <a:rPr lang="en-US" sz="1800" u="none" strike="noStrike">
                          <a:effectLst/>
                        </a:rPr>
                        <a:t>41019</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37321</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u="none" strike="noStrike" dirty="0">
                          <a:effectLst/>
                        </a:rPr>
                        <a:t>90.98%</a:t>
                      </a:r>
                      <a:endParaRPr lang="en-US" sz="18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sp>
        <p:nvSpPr>
          <p:cNvPr id="5" name="TextBox 4"/>
          <p:cNvSpPr txBox="1"/>
          <p:nvPr/>
        </p:nvSpPr>
        <p:spPr>
          <a:xfrm>
            <a:off x="7086600" y="5334000"/>
            <a:ext cx="2667000" cy="307777"/>
          </a:xfrm>
          <a:prstGeom prst="rect">
            <a:avLst/>
          </a:prstGeom>
          <a:noFill/>
        </p:spPr>
        <p:txBody>
          <a:bodyPr wrap="square" rtlCol="0">
            <a:spAutoFit/>
          </a:bodyPr>
          <a:lstStyle/>
          <a:p>
            <a:r>
              <a:rPr lang="en-US" sz="1400" dirty="0" smtClean="0"/>
              <a:t>Source: FCC-477, 2013</a:t>
            </a:r>
            <a:endParaRPr lang="en-US" sz="1400" dirty="0"/>
          </a:p>
        </p:txBody>
      </p:sp>
    </p:spTree>
    <p:extLst>
      <p:ext uri="{BB962C8B-B14F-4D97-AF65-F5344CB8AC3E}">
        <p14:creationId xmlns:p14="http://schemas.microsoft.com/office/powerpoint/2010/main" val="255760137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Broadband Utilization</a:t>
            </a:r>
            <a:endParaRPr lang="en-US" dirty="0"/>
          </a:p>
        </p:txBody>
      </p:sp>
      <p:sp>
        <p:nvSpPr>
          <p:cNvPr id="3" name="Content Placeholder 2"/>
          <p:cNvSpPr>
            <a:spLocks noGrp="1"/>
          </p:cNvSpPr>
          <p:nvPr>
            <p:ph idx="1"/>
          </p:nvPr>
        </p:nvSpPr>
        <p:spPr>
          <a:xfrm>
            <a:off x="1295400" y="1295400"/>
            <a:ext cx="7620000" cy="4114800"/>
          </a:xfrm>
        </p:spPr>
        <p:txBody>
          <a:bodyPr/>
          <a:lstStyle/>
          <a:p>
            <a:r>
              <a:rPr lang="en-US" dirty="0" smtClean="0"/>
              <a:t>Bandwidth Assessment Tool</a:t>
            </a:r>
          </a:p>
          <a:p>
            <a:pPr>
              <a:spcBef>
                <a:spcPts val="2400"/>
              </a:spcBef>
            </a:pPr>
            <a:r>
              <a:rPr lang="en-US" dirty="0" smtClean="0"/>
              <a:t>SNG Group/E-Commerce Data</a:t>
            </a:r>
          </a:p>
          <a:p>
            <a:pPr>
              <a:spcBef>
                <a:spcPts val="2400"/>
              </a:spcBef>
            </a:pPr>
            <a:r>
              <a:rPr lang="en-US" dirty="0" smtClean="0"/>
              <a:t>Community Assessments, Case Studies, Anecdotal Stories</a:t>
            </a:r>
            <a:endParaRPr lang="en-US" dirty="0"/>
          </a:p>
        </p:txBody>
      </p:sp>
    </p:spTree>
    <p:extLst>
      <p:ext uri="{BB962C8B-B14F-4D97-AF65-F5344CB8AC3E}">
        <p14:creationId xmlns:p14="http://schemas.microsoft.com/office/powerpoint/2010/main" val="33428612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445" y="228600"/>
            <a:ext cx="8229600" cy="1143000"/>
          </a:xfrm>
        </p:spPr>
        <p:txBody>
          <a:bodyPr/>
          <a:lstStyle/>
          <a:p>
            <a:r>
              <a:rPr lang="en-US" dirty="0" smtClean="0"/>
              <a:t>Bandwidth Assessment Tool (BAT)</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219200"/>
            <a:ext cx="6096000" cy="504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46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157" y="-22698"/>
            <a:ext cx="8229600" cy="1143000"/>
          </a:xfrm>
        </p:spPr>
        <p:txBody>
          <a:bodyPr/>
          <a:lstStyle/>
          <a:p>
            <a:r>
              <a:rPr lang="en-US" dirty="0" smtClean="0"/>
              <a:t>Business &amp; Residential Data</a:t>
            </a:r>
            <a:endParaRPr lang="en-US" dirty="0"/>
          </a:p>
        </p:txBody>
      </p:sp>
      <p:pic>
        <p:nvPicPr>
          <p:cNvPr id="3" name="Picture 2"/>
          <p:cNvPicPr>
            <a:picLocks noChangeAspect="1"/>
          </p:cNvPicPr>
          <p:nvPr/>
        </p:nvPicPr>
        <p:blipFill>
          <a:blip r:embed="rId3"/>
          <a:stretch>
            <a:fillRect/>
          </a:stretch>
        </p:blipFill>
        <p:spPr>
          <a:xfrm>
            <a:off x="1266825" y="994512"/>
            <a:ext cx="7572375" cy="5177867"/>
          </a:xfrm>
          <a:prstGeom prst="rect">
            <a:avLst/>
          </a:prstGeom>
          <a:ln>
            <a:solidFill>
              <a:schemeClr val="tx1"/>
            </a:solidFill>
          </a:ln>
        </p:spPr>
      </p:pic>
      <p:sp>
        <p:nvSpPr>
          <p:cNvPr id="4" name="Rectangle 3"/>
          <p:cNvSpPr/>
          <p:nvPr/>
        </p:nvSpPr>
        <p:spPr>
          <a:xfrm>
            <a:off x="1245748" y="6172379"/>
            <a:ext cx="3460243" cy="369332"/>
          </a:xfrm>
          <a:prstGeom prst="rect">
            <a:avLst/>
          </a:prstGeom>
        </p:spPr>
        <p:txBody>
          <a:bodyPr wrap="none">
            <a:spAutoFit/>
          </a:bodyPr>
          <a:lstStyle/>
          <a:p>
            <a:r>
              <a:rPr lang="en-US" dirty="0">
                <a:hlinkClick r:id="rId4"/>
              </a:rPr>
              <a:t>https://</a:t>
            </a:r>
            <a:r>
              <a:rPr lang="en-US" dirty="0" smtClean="0">
                <a:hlinkClick r:id="rId4"/>
              </a:rPr>
              <a:t>apps.costquest.com/pp/wi</a:t>
            </a:r>
            <a:r>
              <a:rPr lang="en-US" dirty="0" smtClean="0"/>
              <a:t> </a:t>
            </a:r>
            <a:endParaRPr lang="en-US" dirty="0"/>
          </a:p>
        </p:txBody>
      </p:sp>
    </p:spTree>
    <p:extLst>
      <p:ext uri="{BB962C8B-B14F-4D97-AF65-F5344CB8AC3E}">
        <p14:creationId xmlns:p14="http://schemas.microsoft.com/office/powerpoint/2010/main" val="37375878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
            <a:ext cx="8229600" cy="1143000"/>
          </a:xfrm>
        </p:spPr>
        <p:txBody>
          <a:bodyPr/>
          <a:lstStyle/>
          <a:p>
            <a:r>
              <a:rPr lang="en-US" dirty="0" smtClean="0"/>
              <a:t>Provider Portal</a:t>
            </a:r>
            <a:endParaRPr lang="en-US" dirty="0"/>
          </a:p>
        </p:txBody>
      </p:sp>
      <p:pic>
        <p:nvPicPr>
          <p:cNvPr id="4" name="Picture 3"/>
          <p:cNvPicPr>
            <a:picLocks noChangeAspect="1"/>
          </p:cNvPicPr>
          <p:nvPr/>
        </p:nvPicPr>
        <p:blipFill rotWithShape="1">
          <a:blip r:embed="rId2"/>
          <a:srcRect l="1523"/>
          <a:stretch/>
        </p:blipFill>
        <p:spPr>
          <a:xfrm>
            <a:off x="988225" y="4419600"/>
            <a:ext cx="8191335" cy="243840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2286000" y="838200"/>
            <a:ext cx="5067836" cy="3373279"/>
          </a:xfrm>
          <a:prstGeom prst="rect">
            <a:avLst/>
          </a:prstGeom>
          <a:ln>
            <a:solidFill>
              <a:schemeClr val="tx1"/>
            </a:solidFill>
          </a:ln>
        </p:spPr>
      </p:pic>
      <p:cxnSp>
        <p:nvCxnSpPr>
          <p:cNvPr id="7" name="Straight Connector 6"/>
          <p:cNvCxnSpPr/>
          <p:nvPr/>
        </p:nvCxnSpPr>
        <p:spPr>
          <a:xfrm flipH="1">
            <a:off x="988225" y="4038600"/>
            <a:ext cx="5717375"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353836" y="4125040"/>
            <a:ext cx="1790164" cy="2945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9752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Business/Residential BAT Data</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3317900137"/>
              </p:ext>
            </p:extLst>
          </p:nvPr>
        </p:nvGraphicFramePr>
        <p:xfrm>
          <a:off x="1066800" y="1600200"/>
          <a:ext cx="78486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161282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52400"/>
            <a:ext cx="7860792" cy="1143000"/>
          </a:xfrm>
        </p:spPr>
        <p:txBody>
          <a:bodyPr>
            <a:normAutofit fontScale="90000"/>
          </a:bodyPr>
          <a:lstStyle/>
          <a:p>
            <a:r>
              <a:rPr lang="en-US" sz="3100" dirty="0" smtClean="0"/>
              <a:t>What Do We Mean</a:t>
            </a:r>
            <a:r>
              <a:rPr lang="en-US" dirty="0" smtClean="0"/>
              <a:t/>
            </a:r>
            <a:br>
              <a:rPr lang="en-US" dirty="0" smtClean="0"/>
            </a:br>
            <a:r>
              <a:rPr lang="en-US" i="1" dirty="0" smtClean="0"/>
              <a:t>Broadband?</a:t>
            </a:r>
            <a:endParaRPr lang="en-US" i="1" dirty="0"/>
          </a:p>
        </p:txBody>
      </p:sp>
      <p:sp>
        <p:nvSpPr>
          <p:cNvPr id="3" name="Content Placeholder 2"/>
          <p:cNvSpPr>
            <a:spLocks noGrp="1"/>
          </p:cNvSpPr>
          <p:nvPr>
            <p:ph idx="1"/>
          </p:nvPr>
        </p:nvSpPr>
        <p:spPr>
          <a:xfrm>
            <a:off x="1193715" y="990600"/>
            <a:ext cx="7950286" cy="5105400"/>
          </a:xfrm>
        </p:spPr>
        <p:txBody>
          <a:bodyPr>
            <a:normAutofit fontScale="92500" lnSpcReduction="10000"/>
          </a:bodyPr>
          <a:lstStyle/>
          <a:p>
            <a:pPr marL="0" indent="0">
              <a:buNone/>
            </a:pPr>
            <a:r>
              <a:rPr lang="en-US" b="1" dirty="0" smtClean="0"/>
              <a:t>Bit</a:t>
            </a:r>
          </a:p>
          <a:p>
            <a:pPr marL="0" indent="0">
              <a:buNone/>
            </a:pPr>
            <a:r>
              <a:rPr lang="en-US" i="1" dirty="0" smtClean="0"/>
              <a:t>The smallest unit of measure for data; equals either a          or         . Broadband speed </a:t>
            </a:r>
            <a:r>
              <a:rPr lang="en-US" sz="1800" i="1" dirty="0" smtClean="0"/>
              <a:t>(aka bandwidth)</a:t>
            </a:r>
            <a:r>
              <a:rPr lang="en-US" i="1" dirty="0" smtClean="0"/>
              <a:t> is measured in Bits Per Second (bps).</a:t>
            </a:r>
          </a:p>
          <a:p>
            <a:pPr marL="0" indent="0">
              <a:buNone/>
            </a:pPr>
            <a:endParaRPr lang="en-US" sz="800" i="1" dirty="0" smtClean="0"/>
          </a:p>
          <a:p>
            <a:pPr marL="0" indent="0">
              <a:buNone/>
            </a:pPr>
            <a:r>
              <a:rPr lang="en-US" b="1" dirty="0" smtClean="0"/>
              <a:t>Byte</a:t>
            </a:r>
          </a:p>
          <a:p>
            <a:pPr marL="0" indent="0">
              <a:buNone/>
            </a:pPr>
            <a:r>
              <a:rPr lang="en-US" i="1" dirty="0" smtClean="0"/>
              <a:t>Eight bits                                                             = one byte; data is measured in bytes </a:t>
            </a:r>
          </a:p>
          <a:p>
            <a:pPr marL="0" indent="0">
              <a:buNone/>
            </a:pPr>
            <a:endParaRPr lang="en-US" sz="800" b="1" dirty="0" smtClean="0"/>
          </a:p>
          <a:p>
            <a:pPr marL="0" indent="0">
              <a:buNone/>
            </a:pPr>
            <a:r>
              <a:rPr lang="en-US" b="1" dirty="0" smtClean="0"/>
              <a:t>Bandwidth</a:t>
            </a:r>
          </a:p>
          <a:p>
            <a:pPr marL="0" indent="0">
              <a:buNone/>
            </a:pPr>
            <a:r>
              <a:rPr lang="en-US" i="1" dirty="0" smtClean="0"/>
              <a:t>The amount of data that can travel in a given time </a:t>
            </a:r>
            <a:r>
              <a:rPr lang="en-US" sz="1900" i="1" dirty="0" smtClean="0"/>
              <a:t>(dependent on the size of the “pipe” data travels)</a:t>
            </a:r>
          </a:p>
          <a:p>
            <a:pPr marL="0" indent="0">
              <a:buNone/>
            </a:pPr>
            <a:endParaRPr lang="en-US" dirty="0"/>
          </a:p>
        </p:txBody>
      </p:sp>
      <p:grpSp>
        <p:nvGrpSpPr>
          <p:cNvPr id="23" name="Group 22"/>
          <p:cNvGrpSpPr/>
          <p:nvPr/>
        </p:nvGrpSpPr>
        <p:grpSpPr>
          <a:xfrm>
            <a:off x="2610208" y="1930063"/>
            <a:ext cx="615317" cy="581411"/>
            <a:chOff x="4333093" y="1752600"/>
            <a:chExt cx="615317" cy="581411"/>
          </a:xfrm>
        </p:grpSpPr>
        <p:sp>
          <p:nvSpPr>
            <p:cNvPr id="18" name="Oval 17"/>
            <p:cNvSpPr/>
            <p:nvPr/>
          </p:nvSpPr>
          <p:spPr>
            <a:xfrm>
              <a:off x="4333093" y="1752600"/>
              <a:ext cx="595862" cy="477026"/>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9" name="TextBox 18"/>
            <p:cNvSpPr txBox="1"/>
            <p:nvPr/>
          </p:nvSpPr>
          <p:spPr>
            <a:xfrm>
              <a:off x="4489280" y="1810965"/>
              <a:ext cx="459130" cy="523046"/>
            </a:xfrm>
            <a:prstGeom prst="rect">
              <a:avLst/>
            </a:prstGeom>
            <a:noFill/>
            <a:scene3d>
              <a:camera prst="orthographicFront"/>
              <a:lightRig rig="threePt" dir="t"/>
            </a:scene3d>
            <a:sp3d>
              <a:bevelT/>
            </a:sp3d>
          </p:spPr>
          <p:txBody>
            <a:bodyPr wrap="square" rtlCol="0">
              <a:spAutoFit/>
            </a:bodyPr>
            <a:lstStyle/>
            <a:p>
              <a:r>
                <a:rPr lang="en-US" b="1" dirty="0" smtClean="0">
                  <a:solidFill>
                    <a:schemeClr val="bg1"/>
                  </a:solidFill>
                </a:rPr>
                <a:t>1</a:t>
              </a:r>
              <a:endParaRPr lang="en-US" b="1" dirty="0">
                <a:solidFill>
                  <a:schemeClr val="bg1"/>
                </a:solidFill>
              </a:endParaRPr>
            </a:p>
          </p:txBody>
        </p:sp>
      </p:grpSp>
      <p:grpSp>
        <p:nvGrpSpPr>
          <p:cNvPr id="27" name="Group 26"/>
          <p:cNvGrpSpPr/>
          <p:nvPr/>
        </p:nvGrpSpPr>
        <p:grpSpPr>
          <a:xfrm>
            <a:off x="3794555" y="1924946"/>
            <a:ext cx="615317" cy="477026"/>
            <a:chOff x="5150267" y="1752600"/>
            <a:chExt cx="615317" cy="477026"/>
          </a:xfrm>
        </p:grpSpPr>
        <p:sp>
          <p:nvSpPr>
            <p:cNvPr id="25" name="Oval 24"/>
            <p:cNvSpPr/>
            <p:nvPr/>
          </p:nvSpPr>
          <p:spPr>
            <a:xfrm>
              <a:off x="5150267" y="1752600"/>
              <a:ext cx="595862" cy="477026"/>
            </a:xfrm>
            <a:prstGeom prst="ellipse">
              <a:avLst/>
            </a:prstGeom>
            <a:solidFill>
              <a:schemeClr val="accent3"/>
            </a:solidFill>
            <a:ln>
              <a:solidFill>
                <a:schemeClr val="accent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26" name="TextBox 25"/>
            <p:cNvSpPr txBox="1"/>
            <p:nvPr/>
          </p:nvSpPr>
          <p:spPr>
            <a:xfrm>
              <a:off x="5306454" y="1810965"/>
              <a:ext cx="459130" cy="369332"/>
            </a:xfrm>
            <a:prstGeom prst="rect">
              <a:avLst/>
            </a:prstGeom>
            <a:noFill/>
            <a:scene3d>
              <a:camera prst="orthographicFront"/>
              <a:lightRig rig="threePt" dir="t"/>
            </a:scene3d>
            <a:sp3d>
              <a:bevelT/>
            </a:sp3d>
          </p:spPr>
          <p:txBody>
            <a:bodyPr wrap="square" rtlCol="0">
              <a:spAutoFit/>
            </a:bodyPr>
            <a:lstStyle/>
            <a:p>
              <a:r>
                <a:rPr lang="en-US" b="1" dirty="0">
                  <a:solidFill>
                    <a:schemeClr val="bg1"/>
                  </a:solidFill>
                </a:rPr>
                <a:t>0</a:t>
              </a:r>
            </a:p>
          </p:txBody>
        </p:sp>
      </p:grpSp>
      <p:grpSp>
        <p:nvGrpSpPr>
          <p:cNvPr id="52" name="Group 51"/>
          <p:cNvGrpSpPr/>
          <p:nvPr/>
        </p:nvGrpSpPr>
        <p:grpSpPr>
          <a:xfrm>
            <a:off x="2798233" y="3403182"/>
            <a:ext cx="4936755" cy="585036"/>
            <a:chOff x="2091903" y="4034205"/>
            <a:chExt cx="4936755" cy="585036"/>
          </a:xfrm>
        </p:grpSpPr>
        <p:sp>
          <p:nvSpPr>
            <p:cNvPr id="29" name="Oval 28"/>
            <p:cNvSpPr/>
            <p:nvPr/>
          </p:nvSpPr>
          <p:spPr>
            <a:xfrm>
              <a:off x="3270883" y="4036852"/>
              <a:ext cx="595862" cy="477026"/>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0" name="TextBox 29"/>
            <p:cNvSpPr txBox="1"/>
            <p:nvPr/>
          </p:nvSpPr>
          <p:spPr>
            <a:xfrm>
              <a:off x="3427070" y="4095217"/>
              <a:ext cx="459130" cy="523046"/>
            </a:xfrm>
            <a:prstGeom prst="rect">
              <a:avLst/>
            </a:prstGeom>
            <a:noFill/>
            <a:scene3d>
              <a:camera prst="orthographicFront"/>
              <a:lightRig rig="threePt" dir="t"/>
            </a:scene3d>
            <a:sp3d>
              <a:bevelT/>
            </a:sp3d>
          </p:spPr>
          <p:txBody>
            <a:bodyPr wrap="square" rtlCol="0">
              <a:spAutoFit/>
            </a:bodyPr>
            <a:lstStyle/>
            <a:p>
              <a:r>
                <a:rPr lang="en-US" b="1" dirty="0" smtClean="0">
                  <a:solidFill>
                    <a:schemeClr val="bg1"/>
                  </a:solidFill>
                </a:rPr>
                <a:t>1</a:t>
              </a:r>
              <a:endParaRPr lang="en-US" b="1" dirty="0">
                <a:solidFill>
                  <a:schemeClr val="bg1"/>
                </a:solidFill>
              </a:endParaRPr>
            </a:p>
          </p:txBody>
        </p:sp>
        <p:sp>
          <p:nvSpPr>
            <p:cNvPr id="32" name="Oval 31"/>
            <p:cNvSpPr/>
            <p:nvPr/>
          </p:nvSpPr>
          <p:spPr>
            <a:xfrm>
              <a:off x="4546828" y="4034205"/>
              <a:ext cx="595862" cy="477026"/>
            </a:xfrm>
            <a:prstGeom prst="ellipse">
              <a:avLst/>
            </a:prstGeom>
            <a:solidFill>
              <a:schemeClr val="accent3"/>
            </a:solidFill>
            <a:ln>
              <a:solidFill>
                <a:schemeClr val="accent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3" name="TextBox 32"/>
            <p:cNvSpPr txBox="1"/>
            <p:nvPr/>
          </p:nvSpPr>
          <p:spPr>
            <a:xfrm>
              <a:off x="4703015" y="4092570"/>
              <a:ext cx="459130" cy="369332"/>
            </a:xfrm>
            <a:prstGeom prst="rect">
              <a:avLst/>
            </a:prstGeom>
            <a:noFill/>
            <a:scene3d>
              <a:camera prst="orthographicFront"/>
              <a:lightRig rig="threePt" dir="t"/>
            </a:scene3d>
            <a:sp3d>
              <a:bevelT/>
            </a:sp3d>
          </p:spPr>
          <p:txBody>
            <a:bodyPr wrap="square" rtlCol="0">
              <a:spAutoFit/>
            </a:bodyPr>
            <a:lstStyle/>
            <a:p>
              <a:r>
                <a:rPr lang="en-US" b="1" dirty="0">
                  <a:solidFill>
                    <a:schemeClr val="bg1"/>
                  </a:solidFill>
                </a:rPr>
                <a:t>0</a:t>
              </a:r>
            </a:p>
          </p:txBody>
        </p:sp>
        <p:sp>
          <p:nvSpPr>
            <p:cNvPr id="35" name="Oval 34"/>
            <p:cNvSpPr/>
            <p:nvPr/>
          </p:nvSpPr>
          <p:spPr>
            <a:xfrm>
              <a:off x="3905655" y="4036852"/>
              <a:ext cx="595862" cy="477026"/>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6" name="TextBox 35"/>
            <p:cNvSpPr txBox="1"/>
            <p:nvPr/>
          </p:nvSpPr>
          <p:spPr>
            <a:xfrm>
              <a:off x="4061842" y="4095217"/>
              <a:ext cx="459130" cy="523046"/>
            </a:xfrm>
            <a:prstGeom prst="rect">
              <a:avLst/>
            </a:prstGeom>
            <a:noFill/>
            <a:scene3d>
              <a:camera prst="orthographicFront"/>
              <a:lightRig rig="threePt" dir="t"/>
            </a:scene3d>
            <a:sp3d>
              <a:bevelT/>
            </a:sp3d>
          </p:spPr>
          <p:txBody>
            <a:bodyPr wrap="square" rtlCol="0">
              <a:spAutoFit/>
            </a:bodyPr>
            <a:lstStyle/>
            <a:p>
              <a:r>
                <a:rPr lang="en-US" b="1" dirty="0" smtClean="0">
                  <a:solidFill>
                    <a:schemeClr val="bg1"/>
                  </a:solidFill>
                </a:rPr>
                <a:t>1</a:t>
              </a:r>
              <a:endParaRPr lang="en-US" b="1" dirty="0">
                <a:solidFill>
                  <a:schemeClr val="bg1"/>
                </a:solidFill>
              </a:endParaRPr>
            </a:p>
          </p:txBody>
        </p:sp>
        <p:sp>
          <p:nvSpPr>
            <p:cNvPr id="38" name="Oval 37"/>
            <p:cNvSpPr/>
            <p:nvPr/>
          </p:nvSpPr>
          <p:spPr>
            <a:xfrm>
              <a:off x="5181600" y="4034205"/>
              <a:ext cx="595862" cy="477026"/>
            </a:xfrm>
            <a:prstGeom prst="ellipse">
              <a:avLst/>
            </a:prstGeom>
            <a:solidFill>
              <a:schemeClr val="accent3"/>
            </a:solidFill>
            <a:ln>
              <a:solidFill>
                <a:schemeClr val="accent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39" name="TextBox 38"/>
            <p:cNvSpPr txBox="1"/>
            <p:nvPr/>
          </p:nvSpPr>
          <p:spPr>
            <a:xfrm>
              <a:off x="5337787" y="4092570"/>
              <a:ext cx="459130" cy="369332"/>
            </a:xfrm>
            <a:prstGeom prst="rect">
              <a:avLst/>
            </a:prstGeom>
            <a:noFill/>
            <a:scene3d>
              <a:camera prst="orthographicFront"/>
              <a:lightRig rig="threePt" dir="t"/>
            </a:scene3d>
            <a:sp3d>
              <a:bevelT/>
            </a:sp3d>
          </p:spPr>
          <p:txBody>
            <a:bodyPr wrap="square" rtlCol="0">
              <a:spAutoFit/>
            </a:bodyPr>
            <a:lstStyle/>
            <a:p>
              <a:r>
                <a:rPr lang="en-US" b="1" dirty="0">
                  <a:solidFill>
                    <a:schemeClr val="bg1"/>
                  </a:solidFill>
                </a:rPr>
                <a:t>0</a:t>
              </a:r>
            </a:p>
          </p:txBody>
        </p:sp>
        <p:sp>
          <p:nvSpPr>
            <p:cNvPr id="41" name="Oval 40"/>
            <p:cNvSpPr/>
            <p:nvPr/>
          </p:nvSpPr>
          <p:spPr>
            <a:xfrm>
              <a:off x="2091903" y="4034205"/>
              <a:ext cx="595862" cy="477026"/>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42" name="TextBox 41"/>
            <p:cNvSpPr txBox="1"/>
            <p:nvPr/>
          </p:nvSpPr>
          <p:spPr>
            <a:xfrm>
              <a:off x="2248090" y="4092570"/>
              <a:ext cx="459130" cy="523046"/>
            </a:xfrm>
            <a:prstGeom prst="rect">
              <a:avLst/>
            </a:prstGeom>
            <a:noFill/>
            <a:scene3d>
              <a:camera prst="orthographicFront"/>
              <a:lightRig rig="threePt" dir="t"/>
            </a:scene3d>
            <a:sp3d>
              <a:bevelT/>
            </a:sp3d>
          </p:spPr>
          <p:txBody>
            <a:bodyPr wrap="square" rtlCol="0">
              <a:spAutoFit/>
            </a:bodyPr>
            <a:lstStyle/>
            <a:p>
              <a:r>
                <a:rPr lang="en-US" b="1" dirty="0" smtClean="0">
                  <a:solidFill>
                    <a:schemeClr val="bg1"/>
                  </a:solidFill>
                </a:rPr>
                <a:t>1</a:t>
              </a:r>
              <a:endParaRPr lang="en-US" b="1" dirty="0">
                <a:solidFill>
                  <a:schemeClr val="bg1"/>
                </a:solidFill>
              </a:endParaRPr>
            </a:p>
          </p:txBody>
        </p:sp>
        <p:sp>
          <p:nvSpPr>
            <p:cNvPr id="44" name="Oval 43"/>
            <p:cNvSpPr/>
            <p:nvPr/>
          </p:nvSpPr>
          <p:spPr>
            <a:xfrm>
              <a:off x="2728949" y="4034436"/>
              <a:ext cx="595862" cy="477026"/>
            </a:xfrm>
            <a:prstGeom prst="ellipse">
              <a:avLst/>
            </a:prstGeom>
            <a:solidFill>
              <a:schemeClr val="accent3"/>
            </a:solidFill>
            <a:ln>
              <a:solidFill>
                <a:schemeClr val="accent3"/>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45" name="TextBox 44"/>
            <p:cNvSpPr txBox="1"/>
            <p:nvPr/>
          </p:nvSpPr>
          <p:spPr>
            <a:xfrm>
              <a:off x="2885136" y="4092801"/>
              <a:ext cx="459130" cy="369332"/>
            </a:xfrm>
            <a:prstGeom prst="rect">
              <a:avLst/>
            </a:prstGeom>
            <a:noFill/>
            <a:scene3d>
              <a:camera prst="orthographicFront"/>
              <a:lightRig rig="threePt" dir="t"/>
            </a:scene3d>
            <a:sp3d>
              <a:bevelT/>
            </a:sp3d>
          </p:spPr>
          <p:txBody>
            <a:bodyPr wrap="square" rtlCol="0">
              <a:spAutoFit/>
            </a:bodyPr>
            <a:lstStyle/>
            <a:p>
              <a:r>
                <a:rPr lang="en-US" b="1" dirty="0">
                  <a:solidFill>
                    <a:schemeClr val="bg1"/>
                  </a:solidFill>
                </a:rPr>
                <a:t>0</a:t>
              </a:r>
            </a:p>
          </p:txBody>
        </p:sp>
        <p:sp>
          <p:nvSpPr>
            <p:cNvPr id="47" name="Oval 46"/>
            <p:cNvSpPr/>
            <p:nvPr/>
          </p:nvSpPr>
          <p:spPr>
            <a:xfrm>
              <a:off x="5796917" y="4037830"/>
              <a:ext cx="595862" cy="477026"/>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48" name="TextBox 47"/>
            <p:cNvSpPr txBox="1"/>
            <p:nvPr/>
          </p:nvSpPr>
          <p:spPr>
            <a:xfrm>
              <a:off x="5953104" y="4096195"/>
              <a:ext cx="459130" cy="523046"/>
            </a:xfrm>
            <a:prstGeom prst="rect">
              <a:avLst/>
            </a:prstGeom>
            <a:noFill/>
            <a:scene3d>
              <a:camera prst="orthographicFront"/>
              <a:lightRig rig="threePt" dir="t"/>
            </a:scene3d>
            <a:sp3d>
              <a:bevelT/>
            </a:sp3d>
          </p:spPr>
          <p:txBody>
            <a:bodyPr wrap="square" rtlCol="0">
              <a:spAutoFit/>
            </a:bodyPr>
            <a:lstStyle/>
            <a:p>
              <a:r>
                <a:rPr lang="en-US" b="1" dirty="0" smtClean="0">
                  <a:solidFill>
                    <a:schemeClr val="bg1"/>
                  </a:solidFill>
                </a:rPr>
                <a:t>1</a:t>
              </a:r>
              <a:endParaRPr lang="en-US" b="1" dirty="0">
                <a:solidFill>
                  <a:schemeClr val="bg1"/>
                </a:solidFill>
              </a:endParaRPr>
            </a:p>
          </p:txBody>
        </p:sp>
        <p:sp>
          <p:nvSpPr>
            <p:cNvPr id="50" name="Oval 49"/>
            <p:cNvSpPr/>
            <p:nvPr/>
          </p:nvSpPr>
          <p:spPr>
            <a:xfrm>
              <a:off x="6413341" y="4034502"/>
              <a:ext cx="595862" cy="477026"/>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51" name="TextBox 50"/>
            <p:cNvSpPr txBox="1"/>
            <p:nvPr/>
          </p:nvSpPr>
          <p:spPr>
            <a:xfrm>
              <a:off x="6569528" y="4092867"/>
              <a:ext cx="459130" cy="523046"/>
            </a:xfrm>
            <a:prstGeom prst="rect">
              <a:avLst/>
            </a:prstGeom>
            <a:noFill/>
            <a:scene3d>
              <a:camera prst="orthographicFront"/>
              <a:lightRig rig="threePt" dir="t"/>
            </a:scene3d>
            <a:sp3d>
              <a:bevelT/>
            </a:sp3d>
          </p:spPr>
          <p:txBody>
            <a:bodyPr wrap="square" rtlCol="0">
              <a:spAutoFit/>
            </a:bodyPr>
            <a:lstStyle/>
            <a:p>
              <a:r>
                <a:rPr lang="en-US" b="1" dirty="0" smtClean="0">
                  <a:solidFill>
                    <a:schemeClr val="bg1"/>
                  </a:solidFill>
                </a:rPr>
                <a:t>1</a:t>
              </a:r>
              <a:endParaRPr lang="en-US" b="1" dirty="0">
                <a:solidFill>
                  <a:schemeClr val="bg1"/>
                </a:solidFill>
              </a:endParaRPr>
            </a:p>
          </p:txBody>
        </p:sp>
      </p:grpSp>
    </p:spTree>
    <p:extLst>
      <p:ext uri="{BB962C8B-B14F-4D97-AF65-F5344CB8AC3E}">
        <p14:creationId xmlns:p14="http://schemas.microsoft.com/office/powerpoint/2010/main" val="1930294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14400" y="0"/>
            <a:ext cx="8229600" cy="1143000"/>
          </a:xfrm>
        </p:spPr>
        <p:txBody>
          <a:bodyPr>
            <a:normAutofit fontScale="90000"/>
          </a:bodyPr>
          <a:lstStyle/>
          <a:p>
            <a:r>
              <a:rPr lang="en-US" dirty="0" smtClean="0"/>
              <a:t>Who are Your </a:t>
            </a:r>
            <a:r>
              <a:rPr lang="en-US" sz="2700" dirty="0" smtClean="0"/>
              <a:t>(adoption/utilization) </a:t>
            </a:r>
            <a:r>
              <a:rPr lang="en-US" dirty="0" smtClean="0"/>
              <a:t>partners?</a:t>
            </a:r>
            <a:endParaRPr lang="en-US" dirty="0"/>
          </a:p>
        </p:txBody>
      </p:sp>
      <p:sp>
        <p:nvSpPr>
          <p:cNvPr id="7" name="Content Placeholder 2"/>
          <p:cNvSpPr>
            <a:spLocks noGrp="1"/>
          </p:cNvSpPr>
          <p:nvPr>
            <p:ph idx="1"/>
          </p:nvPr>
        </p:nvSpPr>
        <p:spPr>
          <a:xfrm>
            <a:off x="1295400" y="1295400"/>
            <a:ext cx="3845989" cy="4114800"/>
          </a:xfrm>
        </p:spPr>
        <p:txBody>
          <a:bodyPr/>
          <a:lstStyle/>
          <a:p>
            <a:r>
              <a:rPr lang="en-US" dirty="0" smtClean="0"/>
              <a:t>Libraries</a:t>
            </a:r>
          </a:p>
          <a:p>
            <a:r>
              <a:rPr lang="en-US" dirty="0" smtClean="0"/>
              <a:t>Schools</a:t>
            </a:r>
          </a:p>
          <a:p>
            <a:r>
              <a:rPr lang="en-US" dirty="0" smtClean="0"/>
              <a:t>Community Centers</a:t>
            </a:r>
          </a:p>
          <a:p>
            <a:r>
              <a:rPr lang="en-US" dirty="0" smtClean="0"/>
              <a:t>Senior Centers</a:t>
            </a:r>
          </a:p>
          <a:p>
            <a:r>
              <a:rPr lang="en-US" dirty="0" smtClean="0"/>
              <a:t>Providers</a:t>
            </a:r>
            <a:endParaRPr lang="en-US" dirty="0" smtClean="0"/>
          </a:p>
          <a:p>
            <a:r>
              <a:rPr lang="en-US" dirty="0" smtClean="0"/>
              <a:t>Other?</a:t>
            </a:r>
            <a:endParaRPr lang="en-US" dirty="0"/>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657600" y="3751452"/>
            <a:ext cx="3711885" cy="2783914"/>
          </a:xfrm>
          <a:prstGeom prst="rect">
            <a:avLst/>
          </a:prstGeom>
          <a:ln>
            <a:solidFill>
              <a:schemeClr val="accent1"/>
            </a:solid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6828" y="1046319"/>
            <a:ext cx="3751529" cy="2494367"/>
          </a:xfrm>
          <a:prstGeom prst="rect">
            <a:avLst/>
          </a:prstGeom>
          <a:ln>
            <a:solidFill>
              <a:schemeClr val="accent1"/>
            </a:solidFill>
          </a:ln>
        </p:spPr>
      </p:pic>
    </p:spTree>
    <p:extLst>
      <p:ext uri="{BB962C8B-B14F-4D97-AF65-F5344CB8AC3E}">
        <p14:creationId xmlns:p14="http://schemas.microsoft.com/office/powerpoint/2010/main" val="20433344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 to Get Started</a:t>
            </a:r>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5877" y="1266262"/>
            <a:ext cx="1392935" cy="182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59147" y="1301300"/>
            <a:ext cx="1361946" cy="1800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832" y="1308496"/>
            <a:ext cx="1342699" cy="177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058" r="2508"/>
          <a:stretch/>
        </p:blipFill>
        <p:spPr bwMode="auto">
          <a:xfrm>
            <a:off x="6969787" y="1417729"/>
            <a:ext cx="1579599" cy="1618000"/>
          </a:xfrm>
          <a:prstGeom prst="rect">
            <a:avLst/>
          </a:prstGeom>
          <a:solidFill>
            <a:srgbClr val="FFFFFF">
              <a:shade val="85000"/>
            </a:srgbClr>
          </a:solidFill>
          <a:ln w="28575"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Rectangle 8"/>
          <p:cNvSpPr/>
          <p:nvPr/>
        </p:nvSpPr>
        <p:spPr>
          <a:xfrm>
            <a:off x="2662049" y="6503416"/>
            <a:ext cx="3956339" cy="369332"/>
          </a:xfrm>
          <a:prstGeom prst="rect">
            <a:avLst/>
          </a:prstGeom>
        </p:spPr>
        <p:txBody>
          <a:bodyPr wrap="none">
            <a:spAutoFit/>
          </a:bodyPr>
          <a:lstStyle/>
          <a:p>
            <a:r>
              <a:rPr lang="en-US" dirty="0">
                <a:hlinkClick r:id="rId7"/>
              </a:rPr>
              <a:t>http://broadband.uwex.edu/resources</a:t>
            </a:r>
            <a:r>
              <a:rPr lang="en-US" dirty="0" smtClean="0">
                <a:hlinkClick r:id="rId7"/>
              </a:rPr>
              <a:t>/</a:t>
            </a:r>
            <a:r>
              <a:rPr lang="en-US" dirty="0" smtClean="0"/>
              <a:t> </a:t>
            </a:r>
            <a:endParaRPr lang="en-US" dirty="0"/>
          </a:p>
        </p:txBody>
      </p:sp>
      <p:sp>
        <p:nvSpPr>
          <p:cNvPr id="10" name="TextBox 9"/>
          <p:cNvSpPr txBox="1"/>
          <p:nvPr/>
        </p:nvSpPr>
        <p:spPr>
          <a:xfrm>
            <a:off x="1211268" y="3201211"/>
            <a:ext cx="3796049" cy="2562240"/>
          </a:xfrm>
          <a:prstGeom prst="rect">
            <a:avLst/>
          </a:prstGeom>
          <a:noFill/>
        </p:spPr>
        <p:txBody>
          <a:bodyPr wrap="square" rtlCol="0">
            <a:spAutoFit/>
          </a:bodyPr>
          <a:lstStyle/>
          <a:p>
            <a:r>
              <a:rPr lang="en-US" sz="2100" b="1" dirty="0"/>
              <a:t>Reference Materials</a:t>
            </a:r>
          </a:p>
          <a:p>
            <a:pPr marL="214313" indent="-214313">
              <a:buFont typeface="Arial" panose="020B0604020202020204" pitchFamily="34" charset="0"/>
              <a:buChar char="•"/>
            </a:pPr>
            <a:r>
              <a:rPr lang="en-US" dirty="0"/>
              <a:t>Wisconsin’s Broadband Reference Guide</a:t>
            </a:r>
          </a:p>
          <a:p>
            <a:pPr marL="214313" indent="-214313">
              <a:buFont typeface="Arial" panose="020B0604020202020204" pitchFamily="34" charset="0"/>
              <a:buChar char="•"/>
            </a:pPr>
            <a:r>
              <a:rPr lang="en-US" dirty="0"/>
              <a:t>Broadband Funding</a:t>
            </a:r>
          </a:p>
          <a:p>
            <a:pPr marL="214313" indent="-214313">
              <a:buFont typeface="Arial" panose="020B0604020202020204" pitchFamily="34" charset="0"/>
              <a:buChar char="•"/>
            </a:pPr>
            <a:r>
              <a:rPr lang="en-US" dirty="0"/>
              <a:t>Policies and Regulations</a:t>
            </a:r>
          </a:p>
          <a:p>
            <a:pPr marL="214313" indent="-214313">
              <a:buFont typeface="Arial" panose="020B0604020202020204" pitchFamily="34" charset="0"/>
              <a:buChar char="•"/>
            </a:pPr>
            <a:r>
              <a:rPr lang="en-US" dirty="0"/>
              <a:t>Creating a Technology Council</a:t>
            </a:r>
          </a:p>
          <a:p>
            <a:pPr marL="214313" indent="-214313">
              <a:buFont typeface="Arial" panose="020B0604020202020204" pitchFamily="34" charset="0"/>
              <a:buChar char="•"/>
            </a:pPr>
            <a:r>
              <a:rPr lang="en-US" dirty="0"/>
              <a:t>Building a Community Area Network</a:t>
            </a:r>
          </a:p>
          <a:p>
            <a:pPr marL="214313" indent="-214313">
              <a:buFont typeface="Arial" panose="020B0604020202020204" pitchFamily="34" charset="0"/>
              <a:buChar char="•"/>
            </a:pPr>
            <a:r>
              <a:rPr lang="en-US" dirty="0"/>
              <a:t>Building Subscribership</a:t>
            </a:r>
          </a:p>
          <a:p>
            <a:pPr marL="214313" indent="-214313">
              <a:buFont typeface="Arial" panose="020B0604020202020204" pitchFamily="34" charset="0"/>
              <a:buChar char="•"/>
            </a:pPr>
            <a:endParaRPr lang="en-US" sz="1350" dirty="0"/>
          </a:p>
        </p:txBody>
      </p:sp>
      <p:sp>
        <p:nvSpPr>
          <p:cNvPr id="11" name="TextBox 10"/>
          <p:cNvSpPr txBox="1"/>
          <p:nvPr/>
        </p:nvSpPr>
        <p:spPr>
          <a:xfrm>
            <a:off x="5146783" y="3253318"/>
            <a:ext cx="3796049" cy="2354491"/>
          </a:xfrm>
          <a:prstGeom prst="rect">
            <a:avLst/>
          </a:prstGeom>
          <a:noFill/>
        </p:spPr>
        <p:txBody>
          <a:bodyPr wrap="square" rtlCol="0">
            <a:spAutoFit/>
          </a:bodyPr>
          <a:lstStyle/>
          <a:p>
            <a:r>
              <a:rPr lang="en-US" sz="2100" b="1" dirty="0"/>
              <a:t>Videos and Case Studies</a:t>
            </a:r>
          </a:p>
          <a:p>
            <a:pPr marL="214313" indent="-214313">
              <a:buFont typeface="Arial" panose="020B0604020202020204" pitchFamily="34" charset="0"/>
              <a:buChar char="•"/>
            </a:pPr>
            <a:r>
              <a:rPr lang="en-US" dirty="0"/>
              <a:t>Business and Rural E-Commerce</a:t>
            </a:r>
            <a:endParaRPr lang="en-US" sz="1350" dirty="0"/>
          </a:p>
          <a:p>
            <a:pPr marL="214313" indent="-214313">
              <a:buFont typeface="Arial" panose="020B0604020202020204" pitchFamily="34" charset="0"/>
              <a:buChar char="•"/>
            </a:pPr>
            <a:r>
              <a:rPr lang="en-US" dirty="0" err="1"/>
              <a:t>Telestroke</a:t>
            </a:r>
            <a:r>
              <a:rPr lang="en-US" dirty="0"/>
              <a:t>/Telemedicine</a:t>
            </a:r>
          </a:p>
          <a:p>
            <a:pPr marL="214313" indent="-214313">
              <a:buFont typeface="Arial" panose="020B0604020202020204" pitchFamily="34" charset="0"/>
              <a:buChar char="•"/>
            </a:pPr>
            <a:r>
              <a:rPr lang="en-US" dirty="0"/>
              <a:t>K-12 Education</a:t>
            </a:r>
          </a:p>
          <a:p>
            <a:pPr marL="214313" indent="-214313">
              <a:buFont typeface="Arial" panose="020B0604020202020204" pitchFamily="34" charset="0"/>
              <a:buChar char="•"/>
            </a:pPr>
            <a:r>
              <a:rPr lang="en-US" dirty="0"/>
              <a:t>Broadband in Rural Wisconsin</a:t>
            </a:r>
          </a:p>
          <a:p>
            <a:pPr marL="214313" indent="-214313">
              <a:buFont typeface="Arial" panose="020B0604020202020204" pitchFamily="34" charset="0"/>
              <a:buChar char="•"/>
            </a:pPr>
            <a:r>
              <a:rPr lang="en-US" dirty="0"/>
              <a:t>Broadband on the Menomonie Nation</a:t>
            </a:r>
          </a:p>
          <a:p>
            <a:pPr marL="214313" indent="-214313">
              <a:buFont typeface="Arial" panose="020B0604020202020204" pitchFamily="34" charset="0"/>
              <a:buChar char="•"/>
            </a:pPr>
            <a:r>
              <a:rPr lang="en-US" dirty="0"/>
              <a:t>Community Area Networks</a:t>
            </a:r>
          </a:p>
        </p:txBody>
      </p:sp>
      <p:sp>
        <p:nvSpPr>
          <p:cNvPr id="12" name="TextBox 11"/>
          <p:cNvSpPr txBox="1"/>
          <p:nvPr/>
        </p:nvSpPr>
        <p:spPr>
          <a:xfrm>
            <a:off x="1211268" y="5740368"/>
            <a:ext cx="5290220" cy="738664"/>
          </a:xfrm>
          <a:prstGeom prst="rect">
            <a:avLst/>
          </a:prstGeom>
          <a:noFill/>
        </p:spPr>
        <p:txBody>
          <a:bodyPr wrap="square" rtlCol="0">
            <a:spAutoFit/>
          </a:bodyPr>
          <a:lstStyle/>
          <a:p>
            <a:r>
              <a:rPr lang="en-US" sz="2100" dirty="0"/>
              <a:t>High-speed Bits</a:t>
            </a:r>
          </a:p>
          <a:p>
            <a:r>
              <a:rPr lang="en-US" sz="2100" dirty="0"/>
              <a:t>Broadband Boot Camps</a:t>
            </a:r>
            <a:r>
              <a:rPr lang="en-US" sz="1350" dirty="0"/>
              <a:t> (Coming up in June 2</a:t>
            </a:r>
            <a:r>
              <a:rPr lang="en-US" sz="1350" baseline="30000" dirty="0"/>
              <a:t>nd</a:t>
            </a:r>
            <a:r>
              <a:rPr lang="en-US" sz="1350" dirty="0"/>
              <a:t> and 3</a:t>
            </a:r>
            <a:r>
              <a:rPr lang="en-US" sz="1350" baseline="30000" dirty="0"/>
              <a:t>rd</a:t>
            </a:r>
            <a:r>
              <a:rPr lang="en-US" sz="1350" dirty="0"/>
              <a:t> </a:t>
            </a:r>
            <a:endParaRPr lang="en-US" sz="2100" dirty="0"/>
          </a:p>
        </p:txBody>
      </p:sp>
    </p:spTree>
    <p:extLst>
      <p:ext uri="{BB962C8B-B14F-4D97-AF65-F5344CB8AC3E}">
        <p14:creationId xmlns:p14="http://schemas.microsoft.com/office/powerpoint/2010/main" val="5915265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21729905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587661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914400"/>
            <a:ext cx="6969472" cy="5334000"/>
          </a:xfrm>
          <a:prstGeom prst="rect">
            <a:avLst/>
          </a:prstGeom>
        </p:spPr>
      </p:pic>
      <p:sp>
        <p:nvSpPr>
          <p:cNvPr id="3" name="Title 1"/>
          <p:cNvSpPr txBox="1">
            <a:spLocks/>
          </p:cNvSpPr>
          <p:nvPr/>
        </p:nvSpPr>
        <p:spPr>
          <a:xfrm>
            <a:off x="665336" y="2957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Broadband and Second Homes</a:t>
            </a:r>
            <a:endParaRPr lang="en-US" dirty="0"/>
          </a:p>
        </p:txBody>
      </p:sp>
      <p:sp>
        <p:nvSpPr>
          <p:cNvPr id="2" name="Oval 1"/>
          <p:cNvSpPr/>
          <p:nvPr/>
        </p:nvSpPr>
        <p:spPr>
          <a:xfrm>
            <a:off x="1752600" y="3065834"/>
            <a:ext cx="685800" cy="58628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7961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404" y="857251"/>
            <a:ext cx="8259596" cy="994172"/>
          </a:xfrm>
        </p:spPr>
        <p:txBody>
          <a:bodyPr>
            <a:normAutofit fontScale="90000"/>
          </a:bodyPr>
          <a:lstStyle/>
          <a:p>
            <a:pPr algn="ctr"/>
            <a:r>
              <a:rPr lang="en-US" dirty="0" smtClean="0"/>
              <a:t>Broadband Community Development Process</a:t>
            </a:r>
            <a:br>
              <a:rPr lang="en-US" dirty="0" smtClean="0"/>
            </a:br>
            <a:r>
              <a:rPr lang="en-US" sz="2400" dirty="0"/>
              <a:t>Adoption, Access or Both?</a:t>
            </a:r>
          </a:p>
        </p:txBody>
      </p:sp>
      <p:sp>
        <p:nvSpPr>
          <p:cNvPr id="3" name="TextBox 2"/>
          <p:cNvSpPr txBox="1"/>
          <p:nvPr/>
        </p:nvSpPr>
        <p:spPr>
          <a:xfrm>
            <a:off x="1608084" y="5528102"/>
            <a:ext cx="6432331" cy="415498"/>
          </a:xfrm>
          <a:prstGeom prst="rect">
            <a:avLst/>
          </a:prstGeom>
          <a:noFill/>
        </p:spPr>
        <p:txBody>
          <a:bodyPr wrap="square" rtlCol="0">
            <a:spAutoFit/>
          </a:bodyPr>
          <a:lstStyle/>
          <a:p>
            <a:r>
              <a:rPr lang="en-US" sz="2100" dirty="0">
                <a:solidFill>
                  <a:schemeClr val="accent2">
                    <a:lumMod val="75000"/>
                  </a:schemeClr>
                </a:solidFill>
              </a:rPr>
              <a:t>Building Public-Private Partnerships: What’s Your Plan?</a:t>
            </a:r>
          </a:p>
        </p:txBody>
      </p:sp>
      <p:graphicFrame>
        <p:nvGraphicFramePr>
          <p:cNvPr id="4" name="Diagram 3"/>
          <p:cNvGraphicFramePr/>
          <p:nvPr>
            <p:extLst>
              <p:ext uri="{D42A27DB-BD31-4B8C-83A1-F6EECF244321}">
                <p14:modId xmlns:p14="http://schemas.microsoft.com/office/powerpoint/2010/main" val="1175470273"/>
              </p:ext>
            </p:extLst>
          </p:nvPr>
        </p:nvGraphicFramePr>
        <p:xfrm>
          <a:off x="856663" y="2548667"/>
          <a:ext cx="1889493" cy="27663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48337541"/>
              </p:ext>
            </p:extLst>
          </p:nvPr>
        </p:nvGraphicFramePr>
        <p:xfrm>
          <a:off x="4706008" y="2439071"/>
          <a:ext cx="4209392" cy="29480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6" name="Diagram 5"/>
          <p:cNvGraphicFramePr/>
          <p:nvPr>
            <p:extLst>
              <p:ext uri="{D42A27DB-BD31-4B8C-83A1-F6EECF244321}">
                <p14:modId xmlns:p14="http://schemas.microsoft.com/office/powerpoint/2010/main" val="1674680133"/>
              </p:ext>
            </p:extLst>
          </p:nvPr>
        </p:nvGraphicFramePr>
        <p:xfrm>
          <a:off x="3098748" y="3517637"/>
          <a:ext cx="1169233" cy="96686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7" name="Right Arrow 6"/>
          <p:cNvSpPr/>
          <p:nvPr/>
        </p:nvSpPr>
        <p:spPr>
          <a:xfrm>
            <a:off x="2509673" y="3754954"/>
            <a:ext cx="484790" cy="342900"/>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Isosceles Triangle 8"/>
          <p:cNvSpPr/>
          <p:nvPr/>
        </p:nvSpPr>
        <p:spPr>
          <a:xfrm rot="16200000" flipH="1">
            <a:off x="4401536" y="3793382"/>
            <a:ext cx="236483" cy="372461"/>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Box 7"/>
          <p:cNvSpPr txBox="1"/>
          <p:nvPr/>
        </p:nvSpPr>
        <p:spPr>
          <a:xfrm>
            <a:off x="685800" y="6324600"/>
            <a:ext cx="3077996" cy="307777"/>
          </a:xfrm>
          <a:prstGeom prst="rect">
            <a:avLst/>
          </a:prstGeom>
          <a:noFill/>
        </p:spPr>
        <p:txBody>
          <a:bodyPr wrap="square" rtlCol="0">
            <a:spAutoFit/>
          </a:bodyPr>
          <a:lstStyle/>
          <a:p>
            <a:r>
              <a:rPr lang="en-US" sz="1400" dirty="0" smtClean="0"/>
              <a:t>Source: </a:t>
            </a:r>
            <a:r>
              <a:rPr lang="en-US" sz="1400" dirty="0" err="1" smtClean="0"/>
              <a:t>Blandin</a:t>
            </a:r>
            <a:r>
              <a:rPr lang="en-US" sz="1400" dirty="0" smtClean="0"/>
              <a:t> Foundation</a:t>
            </a:r>
            <a:endParaRPr lang="en-US" sz="1400" dirty="0"/>
          </a:p>
        </p:txBody>
      </p:sp>
    </p:spTree>
    <p:extLst>
      <p:ext uri="{BB962C8B-B14F-4D97-AF65-F5344CB8AC3E}">
        <p14:creationId xmlns:p14="http://schemas.microsoft.com/office/powerpoint/2010/main" val="16509865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1143000"/>
          </a:xfrm>
        </p:spPr>
        <p:txBody>
          <a:bodyPr>
            <a:normAutofit fontScale="90000"/>
          </a:bodyPr>
          <a:lstStyle/>
          <a:p>
            <a:r>
              <a:rPr lang="en-US" dirty="0" smtClean="0"/>
              <a:t>Smart-phone Dependent Population</a:t>
            </a:r>
            <a:endParaRPr lang="en-US" dirty="0"/>
          </a:p>
        </p:txBody>
      </p:sp>
      <p:sp>
        <p:nvSpPr>
          <p:cNvPr id="5" name="Rectangle 4"/>
          <p:cNvSpPr/>
          <p:nvPr/>
        </p:nvSpPr>
        <p:spPr>
          <a:xfrm>
            <a:off x="533400" y="6578437"/>
            <a:ext cx="7162800" cy="215444"/>
          </a:xfrm>
          <a:prstGeom prst="rect">
            <a:avLst/>
          </a:prstGeom>
        </p:spPr>
        <p:txBody>
          <a:bodyPr wrap="square">
            <a:spAutoFit/>
          </a:bodyPr>
          <a:lstStyle/>
          <a:p>
            <a:r>
              <a:rPr lang="en-US" sz="800" dirty="0">
                <a:hlinkClick r:id="rId3"/>
              </a:rPr>
              <a:t>http://www.pewinternet.org/2015/04/01/u-s-smartphone-use-in-2015/pi_2015-04-01_smartphones_01</a:t>
            </a:r>
            <a:r>
              <a:rPr lang="en-US" sz="800" dirty="0" smtClean="0">
                <a:hlinkClick r:id="rId3"/>
              </a:rPr>
              <a:t>/</a:t>
            </a:r>
            <a:r>
              <a:rPr lang="en-US" sz="800" dirty="0" smtClean="0"/>
              <a:t> </a:t>
            </a:r>
            <a:endParaRPr lang="en-US" sz="800" dirty="0"/>
          </a:p>
        </p:txBody>
      </p:sp>
      <p:pic>
        <p:nvPicPr>
          <p:cNvPr id="7" name="Picture 6"/>
          <p:cNvPicPr>
            <a:picLocks noChangeAspect="1"/>
          </p:cNvPicPr>
          <p:nvPr/>
        </p:nvPicPr>
        <p:blipFill>
          <a:blip r:embed="rId4"/>
          <a:stretch>
            <a:fillRect/>
          </a:stretch>
        </p:blipFill>
        <p:spPr>
          <a:xfrm>
            <a:off x="1981199" y="838200"/>
            <a:ext cx="5479317" cy="5740237"/>
          </a:xfrm>
          <a:prstGeom prst="rect">
            <a:avLst/>
          </a:prstGeom>
        </p:spPr>
      </p:pic>
    </p:spTree>
    <p:extLst>
      <p:ext uri="{BB962C8B-B14F-4D97-AF65-F5344CB8AC3E}">
        <p14:creationId xmlns:p14="http://schemas.microsoft.com/office/powerpoint/2010/main" val="1148924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4250" y="94721"/>
            <a:ext cx="6229350" cy="994172"/>
          </a:xfrm>
        </p:spPr>
        <p:txBody>
          <a:bodyPr/>
          <a:lstStyle/>
          <a:p>
            <a:r>
              <a:rPr lang="en-US" dirty="0" smtClean="0"/>
              <a:t>Speed Matters….</a:t>
            </a:r>
            <a:endParaRPr lang="en-US" dirty="0"/>
          </a:p>
        </p:txBody>
      </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99" t="4870" r="56910" b="43652"/>
          <a:stretch/>
        </p:blipFill>
        <p:spPr bwMode="auto">
          <a:xfrm>
            <a:off x="4939537" y="1666171"/>
            <a:ext cx="3667126" cy="4200236"/>
          </a:xfrm>
          <a:prstGeom prst="rect">
            <a:avLst/>
          </a:prstGeom>
          <a:noFill/>
          <a:ln w="28575">
            <a:solidFill>
              <a:schemeClr val="tx2"/>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34660" y="2538573"/>
            <a:ext cx="2743200" cy="3477875"/>
          </a:xfrm>
          <a:prstGeom prst="rect">
            <a:avLst/>
          </a:prstGeom>
          <a:noFill/>
        </p:spPr>
        <p:txBody>
          <a:bodyPr wrap="square" rtlCol="0">
            <a:spAutoFit/>
          </a:bodyPr>
          <a:lstStyle/>
          <a:p>
            <a:r>
              <a:rPr lang="en-US" sz="2000" b="1" dirty="0">
                <a:latin typeface="+mj-lt"/>
              </a:rPr>
              <a:t>Dial-up</a:t>
            </a:r>
            <a:r>
              <a:rPr lang="en-US" sz="2000" dirty="0">
                <a:latin typeface="+mj-lt"/>
              </a:rPr>
              <a:t>+ (56 Kbps): </a:t>
            </a:r>
          </a:p>
          <a:p>
            <a:pPr marL="214313" indent="-214313">
              <a:buFont typeface="Wingdings" pitchFamily="2" charset="2"/>
              <a:buChar char="Ø"/>
            </a:pPr>
            <a:r>
              <a:rPr lang="en-US" sz="2000" dirty="0">
                <a:solidFill>
                  <a:srgbClr val="C00000"/>
                </a:solidFill>
                <a:latin typeface="+mj-lt"/>
              </a:rPr>
              <a:t>1 day, 10 </a:t>
            </a:r>
            <a:r>
              <a:rPr lang="en-US" sz="2000" dirty="0" err="1">
                <a:solidFill>
                  <a:srgbClr val="C00000"/>
                </a:solidFill>
                <a:latin typeface="+mj-lt"/>
              </a:rPr>
              <a:t>hrs</a:t>
            </a:r>
            <a:r>
              <a:rPr lang="en-US" sz="2000" dirty="0">
                <a:solidFill>
                  <a:srgbClr val="C00000"/>
                </a:solidFill>
                <a:latin typeface="+mj-lt"/>
              </a:rPr>
              <a:t>, 44 min</a:t>
            </a:r>
          </a:p>
          <a:p>
            <a:pPr marL="214313" indent="-214313">
              <a:buFont typeface="Arial" pitchFamily="34" charset="0"/>
              <a:buChar char="•"/>
            </a:pPr>
            <a:endParaRPr lang="en-US" sz="2000" dirty="0">
              <a:latin typeface="+mj-lt"/>
            </a:endParaRPr>
          </a:p>
          <a:p>
            <a:r>
              <a:rPr lang="en-US" sz="2000" b="1" dirty="0">
                <a:latin typeface="+mj-lt"/>
              </a:rPr>
              <a:t>T1/DSL</a:t>
            </a:r>
            <a:r>
              <a:rPr lang="en-US" sz="2000" dirty="0">
                <a:latin typeface="+mj-lt"/>
              </a:rPr>
              <a:t> (1.54 Mbps): </a:t>
            </a:r>
          </a:p>
          <a:p>
            <a:pPr marL="214313" indent="-214313">
              <a:buFont typeface="Wingdings" pitchFamily="2" charset="2"/>
              <a:buChar char="Ø"/>
            </a:pPr>
            <a:r>
              <a:rPr lang="en-US" sz="2000" dirty="0">
                <a:solidFill>
                  <a:srgbClr val="C00000"/>
                </a:solidFill>
                <a:latin typeface="+mj-lt"/>
              </a:rPr>
              <a:t>1 Hour, 15 min</a:t>
            </a:r>
          </a:p>
          <a:p>
            <a:pPr marL="214313" indent="-214313">
              <a:buFont typeface="Arial" pitchFamily="34" charset="0"/>
              <a:buChar char="•"/>
            </a:pPr>
            <a:endParaRPr lang="en-US" sz="2000" dirty="0">
              <a:latin typeface="+mj-lt"/>
            </a:endParaRPr>
          </a:p>
          <a:p>
            <a:r>
              <a:rPr lang="en-US" sz="2000" b="1" dirty="0">
                <a:latin typeface="+mj-lt"/>
              </a:rPr>
              <a:t>Cable</a:t>
            </a:r>
            <a:r>
              <a:rPr lang="en-US" sz="2000" dirty="0">
                <a:latin typeface="+mj-lt"/>
              </a:rPr>
              <a:t> (10 Mbps ): </a:t>
            </a:r>
          </a:p>
          <a:p>
            <a:pPr marL="214313" indent="-214313">
              <a:buFont typeface="Wingdings" pitchFamily="2" charset="2"/>
              <a:buChar char="Ø"/>
            </a:pPr>
            <a:r>
              <a:rPr lang="en-US" sz="2000" dirty="0">
                <a:solidFill>
                  <a:srgbClr val="C00000"/>
                </a:solidFill>
                <a:latin typeface="+mj-lt"/>
              </a:rPr>
              <a:t>11 min, 44 sec</a:t>
            </a:r>
          </a:p>
          <a:p>
            <a:pPr marL="214313" indent="-214313">
              <a:buFont typeface="Arial" pitchFamily="34" charset="0"/>
              <a:buChar char="•"/>
            </a:pPr>
            <a:endParaRPr lang="en-US" sz="2000" dirty="0">
              <a:latin typeface="+mj-lt"/>
            </a:endParaRPr>
          </a:p>
          <a:p>
            <a:r>
              <a:rPr lang="en-US" sz="2000" b="1" dirty="0">
                <a:latin typeface="+mj-lt"/>
              </a:rPr>
              <a:t>Fiber</a:t>
            </a:r>
            <a:r>
              <a:rPr lang="en-US" sz="2000" dirty="0">
                <a:latin typeface="+mj-lt"/>
              </a:rPr>
              <a:t> (1 </a:t>
            </a:r>
            <a:r>
              <a:rPr lang="en-US" sz="2000" dirty="0" err="1">
                <a:latin typeface="+mj-lt"/>
              </a:rPr>
              <a:t>Gbps</a:t>
            </a:r>
            <a:r>
              <a:rPr lang="en-US" sz="2000" dirty="0">
                <a:latin typeface="+mj-lt"/>
              </a:rPr>
              <a:t>): </a:t>
            </a:r>
          </a:p>
          <a:p>
            <a:pPr marL="214313" indent="-214313">
              <a:buFont typeface="Wingdings" pitchFamily="2" charset="2"/>
              <a:buChar char="Ø"/>
            </a:pPr>
            <a:r>
              <a:rPr lang="en-US" sz="2000" dirty="0">
                <a:solidFill>
                  <a:srgbClr val="C00000"/>
                </a:solidFill>
                <a:latin typeface="+mj-lt"/>
              </a:rPr>
              <a:t>7 sec</a:t>
            </a:r>
          </a:p>
        </p:txBody>
      </p:sp>
      <p:sp>
        <p:nvSpPr>
          <p:cNvPr id="6" name="Oval 5"/>
          <p:cNvSpPr/>
          <p:nvPr/>
        </p:nvSpPr>
        <p:spPr>
          <a:xfrm>
            <a:off x="6106660" y="3536833"/>
            <a:ext cx="1828800" cy="10287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6"/>
          <p:cNvCxnSpPr/>
          <p:nvPr/>
        </p:nvCxnSpPr>
        <p:spPr>
          <a:xfrm flipH="1">
            <a:off x="4191000" y="4051183"/>
            <a:ext cx="191566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191000" y="3017448"/>
            <a:ext cx="0" cy="20674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549251" y="2024224"/>
            <a:ext cx="2743200" cy="369332"/>
          </a:xfrm>
          <a:prstGeom prst="rect">
            <a:avLst/>
          </a:prstGeom>
          <a:noFill/>
        </p:spPr>
        <p:txBody>
          <a:bodyPr wrap="square" rtlCol="0">
            <a:spAutoFit/>
          </a:bodyPr>
          <a:lstStyle/>
          <a:p>
            <a:r>
              <a:rPr lang="en-US" b="1" dirty="0">
                <a:solidFill>
                  <a:schemeClr val="tx2"/>
                </a:solidFill>
              </a:rPr>
              <a:t>Technology </a:t>
            </a:r>
            <a:r>
              <a:rPr lang="en-US" dirty="0">
                <a:solidFill>
                  <a:schemeClr val="tx2"/>
                </a:solidFill>
              </a:rPr>
              <a:t>(Data Pipe)</a:t>
            </a:r>
          </a:p>
        </p:txBody>
      </p:sp>
      <p:sp>
        <p:nvSpPr>
          <p:cNvPr id="10" name="TextBox 9"/>
          <p:cNvSpPr txBox="1"/>
          <p:nvPr/>
        </p:nvSpPr>
        <p:spPr>
          <a:xfrm>
            <a:off x="4876800" y="1171968"/>
            <a:ext cx="2743200" cy="369332"/>
          </a:xfrm>
          <a:prstGeom prst="rect">
            <a:avLst/>
          </a:prstGeom>
          <a:noFill/>
        </p:spPr>
        <p:txBody>
          <a:bodyPr wrap="square" rtlCol="0">
            <a:spAutoFit/>
          </a:bodyPr>
          <a:lstStyle/>
          <a:p>
            <a:r>
              <a:rPr lang="en-US" b="1" dirty="0">
                <a:solidFill>
                  <a:schemeClr val="tx2"/>
                </a:solidFill>
              </a:rPr>
              <a:t>Files/Data </a:t>
            </a:r>
            <a:r>
              <a:rPr lang="en-US" sz="1500" dirty="0">
                <a:solidFill>
                  <a:schemeClr val="tx2"/>
                </a:solidFill>
              </a:rPr>
              <a:t>(Megabytes)</a:t>
            </a:r>
          </a:p>
        </p:txBody>
      </p:sp>
      <p:sp>
        <p:nvSpPr>
          <p:cNvPr id="11" name="Rectangle 10"/>
          <p:cNvSpPr/>
          <p:nvPr/>
        </p:nvSpPr>
        <p:spPr>
          <a:xfrm>
            <a:off x="4988925" y="5866407"/>
            <a:ext cx="3568349" cy="300082"/>
          </a:xfrm>
          <a:prstGeom prst="rect">
            <a:avLst/>
          </a:prstGeom>
        </p:spPr>
        <p:txBody>
          <a:bodyPr wrap="none">
            <a:spAutoFit/>
          </a:bodyPr>
          <a:lstStyle/>
          <a:p>
            <a:r>
              <a:rPr lang="en-US" sz="1350" dirty="0">
                <a:hlinkClick r:id="rId4"/>
              </a:rPr>
              <a:t>http://</a:t>
            </a:r>
            <a:r>
              <a:rPr lang="en-US" sz="1350" dirty="0" smtClean="0">
                <a:hlinkClick r:id="rId4"/>
              </a:rPr>
              <a:t>www.numion.com/calculators/time.html</a:t>
            </a:r>
            <a:r>
              <a:rPr lang="en-US" sz="1350" dirty="0" smtClean="0"/>
              <a:t> </a:t>
            </a:r>
            <a:endParaRPr lang="en-US" sz="1350" dirty="0"/>
          </a:p>
        </p:txBody>
      </p:sp>
    </p:spTree>
    <p:extLst>
      <p:ext uri="{BB962C8B-B14F-4D97-AF65-F5344CB8AC3E}">
        <p14:creationId xmlns:p14="http://schemas.microsoft.com/office/powerpoint/2010/main" val="14727823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031240"/>
            <a:ext cx="7876890" cy="4836160"/>
          </a:xfrm>
          <a:prstGeom prst="rect">
            <a:avLst/>
          </a:prstGeom>
        </p:spPr>
      </p:pic>
      <p:sp>
        <p:nvSpPr>
          <p:cNvPr id="3" name="TextBox 2"/>
          <p:cNvSpPr txBox="1"/>
          <p:nvPr/>
        </p:nvSpPr>
        <p:spPr>
          <a:xfrm>
            <a:off x="1104369" y="6248400"/>
            <a:ext cx="3276600" cy="276999"/>
          </a:xfrm>
          <a:prstGeom prst="rect">
            <a:avLst/>
          </a:prstGeom>
          <a:noFill/>
        </p:spPr>
        <p:txBody>
          <a:bodyPr wrap="square" rtlCol="0">
            <a:spAutoFit/>
          </a:bodyPr>
          <a:lstStyle/>
          <a:p>
            <a:r>
              <a:rPr lang="en-US" sz="1200" dirty="0" smtClean="0"/>
              <a:t>Source: CTC Technology &amp; Engineering, 2013</a:t>
            </a:r>
            <a:endParaRPr lang="en-US" sz="1200" dirty="0"/>
          </a:p>
        </p:txBody>
      </p:sp>
    </p:spTree>
    <p:extLst>
      <p:ext uri="{BB962C8B-B14F-4D97-AF65-F5344CB8AC3E}">
        <p14:creationId xmlns:p14="http://schemas.microsoft.com/office/powerpoint/2010/main" val="13203748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297359"/>
            <a:ext cx="7620000" cy="769441"/>
          </a:xfrm>
          <a:prstGeom prst="rect">
            <a:avLst/>
          </a:prstGeom>
          <a:noFill/>
        </p:spPr>
        <p:txBody>
          <a:bodyPr wrap="square" rtlCol="0">
            <a:spAutoFit/>
          </a:bodyPr>
          <a:lstStyle/>
          <a:p>
            <a:r>
              <a:rPr lang="en-US" sz="4400" dirty="0" smtClean="0"/>
              <a:t>Popular Wired Technologies</a:t>
            </a:r>
            <a:endParaRPr lang="en-US" sz="4400" dirty="0"/>
          </a:p>
        </p:txBody>
      </p:sp>
      <p:sp>
        <p:nvSpPr>
          <p:cNvPr id="3" name="TextBox 2"/>
          <p:cNvSpPr txBox="1"/>
          <p:nvPr/>
        </p:nvSpPr>
        <p:spPr>
          <a:xfrm>
            <a:off x="1600200" y="1066800"/>
            <a:ext cx="6248400" cy="5386090"/>
          </a:xfrm>
          <a:prstGeom prst="rect">
            <a:avLst/>
          </a:prstGeom>
          <a:noFill/>
        </p:spPr>
        <p:txBody>
          <a:bodyPr wrap="square" rtlCol="0">
            <a:spAutoFit/>
          </a:bodyPr>
          <a:lstStyle/>
          <a:p>
            <a:pPr marL="292100"/>
            <a:r>
              <a:rPr lang="en-US" sz="2800" dirty="0" smtClean="0"/>
              <a:t>Fiber-optic cable</a:t>
            </a:r>
          </a:p>
          <a:p>
            <a:pPr marL="914400" lvl="1" indent="-457200">
              <a:buFont typeface="Arial" panose="020B0604020202020204" pitchFamily="34" charset="0"/>
              <a:buChar char="•"/>
            </a:pPr>
            <a:r>
              <a:rPr lang="en-US" sz="2000" dirty="0" smtClean="0"/>
              <a:t>Performance:  High</a:t>
            </a:r>
          </a:p>
          <a:p>
            <a:pPr marL="914400" lvl="1" indent="-457200">
              <a:buFont typeface="Arial" panose="020B0604020202020204" pitchFamily="34" charset="0"/>
              <a:buChar char="•"/>
            </a:pPr>
            <a:r>
              <a:rPr lang="en-US" sz="2000" dirty="0" smtClean="0"/>
              <a:t>Reliability: High</a:t>
            </a:r>
          </a:p>
          <a:p>
            <a:pPr marL="914400" lvl="1" indent="-457200">
              <a:buFont typeface="Arial" panose="020B0604020202020204" pitchFamily="34" charset="0"/>
              <a:buChar char="•"/>
            </a:pPr>
            <a:r>
              <a:rPr lang="en-US" sz="2000" dirty="0" smtClean="0"/>
              <a:t>Cost: High</a:t>
            </a:r>
          </a:p>
          <a:p>
            <a:pPr marL="914400" lvl="1" indent="-457200">
              <a:buFont typeface="Arial" panose="020B0604020202020204" pitchFamily="34" charset="0"/>
              <a:buChar char="•"/>
            </a:pPr>
            <a:r>
              <a:rPr lang="en-US" sz="2000" dirty="0" smtClean="0"/>
              <a:t>Maintenance: Low</a:t>
            </a:r>
          </a:p>
          <a:p>
            <a:pPr marL="292100"/>
            <a:r>
              <a:rPr lang="en-US" sz="2800" dirty="0" smtClean="0"/>
              <a:t>Digital Subscriber Line</a:t>
            </a:r>
          </a:p>
          <a:p>
            <a:pPr marL="914400" lvl="1" indent="-457200">
              <a:buFont typeface="Arial" panose="020B0604020202020204" pitchFamily="34" charset="0"/>
              <a:buChar char="•"/>
            </a:pPr>
            <a:r>
              <a:rPr lang="en-US" sz="2000" dirty="0" smtClean="0"/>
              <a:t>Performance: Moderate</a:t>
            </a:r>
          </a:p>
          <a:p>
            <a:pPr marL="914400" lvl="1" indent="-457200">
              <a:buFont typeface="Arial" panose="020B0604020202020204" pitchFamily="34" charset="0"/>
              <a:buChar char="•"/>
            </a:pPr>
            <a:r>
              <a:rPr lang="en-US" sz="2000" dirty="0" smtClean="0"/>
              <a:t>Reliability: Moderate/High</a:t>
            </a:r>
          </a:p>
          <a:p>
            <a:pPr marL="914400" lvl="1" indent="-457200">
              <a:buFont typeface="Arial" panose="020B0604020202020204" pitchFamily="34" charset="0"/>
              <a:buChar char="•"/>
            </a:pPr>
            <a:r>
              <a:rPr lang="en-US" sz="2000" dirty="0" smtClean="0"/>
              <a:t>Cost: Low (Compared to Fiber)</a:t>
            </a:r>
          </a:p>
          <a:p>
            <a:pPr marL="914400" lvl="1" indent="-457200">
              <a:buFont typeface="Arial" panose="020B0604020202020204" pitchFamily="34" charset="0"/>
              <a:buChar char="•"/>
            </a:pPr>
            <a:r>
              <a:rPr lang="en-US" sz="2000" dirty="0" smtClean="0"/>
              <a:t>Maintenance: Moderate</a:t>
            </a:r>
          </a:p>
          <a:p>
            <a:pPr marL="292100"/>
            <a:r>
              <a:rPr lang="en-US" sz="2800" dirty="0" smtClean="0"/>
              <a:t>Cable</a:t>
            </a:r>
          </a:p>
          <a:p>
            <a:pPr marL="914400" lvl="1" indent="-457200">
              <a:buFont typeface="Arial" panose="020B0604020202020204" pitchFamily="34" charset="0"/>
              <a:buChar char="•"/>
            </a:pPr>
            <a:r>
              <a:rPr lang="en-US" sz="2000" dirty="0" smtClean="0"/>
              <a:t>Performance: High</a:t>
            </a:r>
          </a:p>
          <a:p>
            <a:pPr marL="914400" lvl="1" indent="-457200">
              <a:buFont typeface="Arial" panose="020B0604020202020204" pitchFamily="34" charset="0"/>
              <a:buChar char="•"/>
            </a:pPr>
            <a:r>
              <a:rPr lang="en-US" sz="2000" dirty="0" smtClean="0"/>
              <a:t>Reliability: Moderate</a:t>
            </a:r>
          </a:p>
          <a:p>
            <a:pPr marL="914400" lvl="1" indent="-457200">
              <a:buFont typeface="Arial" panose="020B0604020202020204" pitchFamily="34" charset="0"/>
              <a:buChar char="•"/>
            </a:pPr>
            <a:r>
              <a:rPr lang="en-US" sz="2000" dirty="0" smtClean="0"/>
              <a:t>Cost: Varies (Whether new or existing HFC)</a:t>
            </a:r>
          </a:p>
          <a:p>
            <a:pPr marL="914400" lvl="1" indent="-457200">
              <a:buFont typeface="Arial" panose="020B0604020202020204" pitchFamily="34" charset="0"/>
              <a:buChar char="•"/>
            </a:pPr>
            <a:r>
              <a:rPr lang="en-US" sz="2000" dirty="0" smtClean="0"/>
              <a:t>Maintenance: Moderate</a:t>
            </a:r>
          </a:p>
          <a:p>
            <a:pPr marL="457200" indent="-457200">
              <a:buFont typeface="Arial" panose="020B0604020202020204" pitchFamily="34" charset="0"/>
              <a:buChar char="•"/>
            </a:pPr>
            <a:endParaRPr lang="en-US" sz="2000" dirty="0"/>
          </a:p>
        </p:txBody>
      </p:sp>
    </p:spTree>
    <p:extLst>
      <p:ext uri="{BB962C8B-B14F-4D97-AF65-F5344CB8AC3E}">
        <p14:creationId xmlns:p14="http://schemas.microsoft.com/office/powerpoint/2010/main" val="4047812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8229600" cy="1143000"/>
          </a:xfrm>
        </p:spPr>
        <p:txBody>
          <a:bodyPr/>
          <a:lstStyle/>
          <a:p>
            <a:r>
              <a:rPr lang="en-US" dirty="0" smtClean="0"/>
              <a:t>Common Wireless Technologies</a:t>
            </a:r>
            <a:endParaRPr lang="en-US" dirty="0"/>
          </a:p>
        </p:txBody>
      </p:sp>
      <p:sp>
        <p:nvSpPr>
          <p:cNvPr id="4" name="TextBox 3"/>
          <p:cNvSpPr txBox="1"/>
          <p:nvPr/>
        </p:nvSpPr>
        <p:spPr>
          <a:xfrm>
            <a:off x="1416347" y="763621"/>
            <a:ext cx="7225706" cy="5878532"/>
          </a:xfrm>
          <a:prstGeom prst="rect">
            <a:avLst/>
          </a:prstGeom>
          <a:noFill/>
        </p:spPr>
        <p:txBody>
          <a:bodyPr wrap="square" rtlCol="0">
            <a:spAutoFit/>
          </a:bodyPr>
          <a:lstStyle/>
          <a:p>
            <a:r>
              <a:rPr lang="en-US" sz="2800" dirty="0" smtClean="0"/>
              <a:t>Wi-Fi</a:t>
            </a:r>
          </a:p>
          <a:p>
            <a:pPr marL="563563" indent="-271463">
              <a:buFont typeface="Arial" panose="020B0604020202020204" pitchFamily="34" charset="0"/>
              <a:buChar char="•"/>
            </a:pPr>
            <a:r>
              <a:rPr lang="en-US" sz="2000" dirty="0" smtClean="0"/>
              <a:t>Performance:  Varies, Limited Range</a:t>
            </a:r>
          </a:p>
          <a:p>
            <a:pPr marL="563563" indent="-271463">
              <a:buFont typeface="Arial" panose="020B0604020202020204" pitchFamily="34" charset="0"/>
              <a:buChar char="•"/>
            </a:pPr>
            <a:r>
              <a:rPr lang="en-US" sz="2000" dirty="0" smtClean="0"/>
              <a:t>Reliability: High</a:t>
            </a:r>
          </a:p>
          <a:p>
            <a:pPr marL="563563" indent="-271463">
              <a:buFont typeface="Arial" panose="020B0604020202020204" pitchFamily="34" charset="0"/>
              <a:buChar char="•"/>
            </a:pPr>
            <a:r>
              <a:rPr lang="en-US" sz="2000" dirty="0" smtClean="0"/>
              <a:t>Cost: Low</a:t>
            </a:r>
          </a:p>
          <a:p>
            <a:pPr marL="563563" indent="-271463">
              <a:buFont typeface="Arial" panose="020B0604020202020204" pitchFamily="34" charset="0"/>
              <a:buChar char="•"/>
            </a:pPr>
            <a:r>
              <a:rPr lang="en-US" sz="2000" dirty="0" smtClean="0"/>
              <a:t>Maintenance: Low</a:t>
            </a:r>
          </a:p>
          <a:p>
            <a:r>
              <a:rPr lang="en-US" sz="2800" dirty="0" smtClean="0"/>
              <a:t>Wireless</a:t>
            </a:r>
          </a:p>
          <a:p>
            <a:pPr marL="457200" indent="-165100">
              <a:buFont typeface="Arial" panose="020B0604020202020204" pitchFamily="34" charset="0"/>
              <a:buChar char="•"/>
            </a:pPr>
            <a:r>
              <a:rPr lang="en-US" sz="2000" b="1" i="1" dirty="0" smtClean="0"/>
              <a:t>3G, 4G, LTE</a:t>
            </a:r>
          </a:p>
          <a:p>
            <a:pPr lvl="2" indent="-292100">
              <a:buFont typeface="Arial" panose="020B0604020202020204" pitchFamily="34" charset="0"/>
              <a:buChar char="•"/>
            </a:pPr>
            <a:r>
              <a:rPr lang="en-US" sz="2000" dirty="0"/>
              <a:t>Performance: Moderate to Very High</a:t>
            </a:r>
          </a:p>
          <a:p>
            <a:pPr lvl="2" indent="-292100">
              <a:buFont typeface="Arial" panose="020B0604020202020204" pitchFamily="34" charset="0"/>
              <a:buChar char="•"/>
            </a:pPr>
            <a:r>
              <a:rPr lang="en-US" sz="2000" dirty="0"/>
              <a:t>Reliability: Moderate</a:t>
            </a:r>
          </a:p>
          <a:p>
            <a:pPr lvl="2" indent="-292100">
              <a:buFont typeface="Arial" panose="020B0604020202020204" pitchFamily="34" charset="0"/>
              <a:buChar char="•"/>
            </a:pPr>
            <a:r>
              <a:rPr lang="en-US" sz="2000" dirty="0"/>
              <a:t>Cost: Low/Moderate</a:t>
            </a:r>
          </a:p>
          <a:p>
            <a:pPr lvl="2" indent="-292100">
              <a:buFont typeface="Arial" panose="020B0604020202020204" pitchFamily="34" charset="0"/>
              <a:buChar char="•"/>
            </a:pPr>
            <a:r>
              <a:rPr lang="en-US" sz="2000" dirty="0"/>
              <a:t>Comments: 4G LTE not available everywhere, limited range, and data limits</a:t>
            </a:r>
            <a:endParaRPr lang="en-US" sz="2000" dirty="0" smtClean="0"/>
          </a:p>
          <a:p>
            <a:pPr marL="506413" lvl="2" indent="-214313">
              <a:buFont typeface="Arial" panose="020B0604020202020204" pitchFamily="34" charset="0"/>
              <a:buChar char="•"/>
            </a:pPr>
            <a:r>
              <a:rPr lang="en-US" sz="2000" b="1" i="1" dirty="0" smtClean="0"/>
              <a:t>Wi-Max</a:t>
            </a:r>
          </a:p>
          <a:p>
            <a:pPr lvl="2" indent="-350838">
              <a:buFont typeface="Arial" panose="020B0604020202020204" pitchFamily="34" charset="0"/>
              <a:buChar char="•"/>
            </a:pPr>
            <a:r>
              <a:rPr lang="en-US" sz="2000" dirty="0" smtClean="0"/>
              <a:t>Performance</a:t>
            </a:r>
            <a:r>
              <a:rPr lang="en-US" sz="2000" dirty="0"/>
              <a:t>: Moderate/High</a:t>
            </a:r>
          </a:p>
          <a:p>
            <a:pPr lvl="2" indent="-350838">
              <a:buFont typeface="Arial" panose="020B0604020202020204" pitchFamily="34" charset="0"/>
              <a:buChar char="•"/>
            </a:pPr>
            <a:r>
              <a:rPr lang="en-US" sz="2000" dirty="0"/>
              <a:t>Reliability: Moderate</a:t>
            </a:r>
          </a:p>
          <a:p>
            <a:pPr lvl="2" indent="-350838">
              <a:buFont typeface="Arial" panose="020B0604020202020204" pitchFamily="34" charset="0"/>
              <a:buChar char="•"/>
            </a:pPr>
            <a:r>
              <a:rPr lang="en-US" sz="2000" dirty="0"/>
              <a:t>Cost: Moderate</a:t>
            </a:r>
          </a:p>
          <a:p>
            <a:pPr lvl="2" indent="-350838">
              <a:buFont typeface="Arial" panose="020B0604020202020204" pitchFamily="34" charset="0"/>
              <a:buChar char="•"/>
            </a:pPr>
            <a:r>
              <a:rPr lang="en-US" sz="2000" dirty="0"/>
              <a:t>Comments: Commonly Used by WISPs, Backhaul, or Redundant Service and May Require </a:t>
            </a:r>
            <a:r>
              <a:rPr lang="en-US" sz="2000" dirty="0" smtClean="0"/>
              <a:t>Licensing</a:t>
            </a:r>
            <a:endParaRPr lang="en-US" sz="2000" dirty="0"/>
          </a:p>
        </p:txBody>
      </p:sp>
      <p:pic>
        <p:nvPicPr>
          <p:cNvPr id="5" name="Picture 4"/>
          <p:cNvPicPr>
            <a:picLocks noChangeAspect="1"/>
          </p:cNvPicPr>
          <p:nvPr/>
        </p:nvPicPr>
        <p:blipFill rotWithShape="1">
          <a:blip r:embed="rId2"/>
          <a:srcRect l="22726" b="11768"/>
          <a:stretch/>
        </p:blipFill>
        <p:spPr>
          <a:xfrm>
            <a:off x="5943600" y="847682"/>
            <a:ext cx="2900101" cy="2117878"/>
          </a:xfrm>
          <a:prstGeom prst="rect">
            <a:avLst/>
          </a:prstGeom>
        </p:spPr>
      </p:pic>
    </p:spTree>
    <p:extLst>
      <p:ext uri="{BB962C8B-B14F-4D97-AF65-F5344CB8AC3E}">
        <p14:creationId xmlns:p14="http://schemas.microsoft.com/office/powerpoint/2010/main" val="3835492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498" y="417023"/>
            <a:ext cx="6117336" cy="742950"/>
          </a:xfrm>
        </p:spPr>
        <p:txBody>
          <a:bodyPr>
            <a:normAutofit fontScale="90000"/>
          </a:bodyPr>
          <a:lstStyle/>
          <a:p>
            <a:r>
              <a:rPr lang="en-US" dirty="0" smtClean="0"/>
              <a:t>Wired or Wireless?</a:t>
            </a:r>
            <a:endParaRPr lang="en-US" dirty="0"/>
          </a:p>
        </p:txBody>
      </p:sp>
      <p:pic>
        <p:nvPicPr>
          <p:cNvPr id="8" name="Picture 7" descr="Wired_Wireless Technologies.jpg"/>
          <p:cNvPicPr>
            <a:picLocks noChangeAspect="1"/>
          </p:cNvPicPr>
          <p:nvPr/>
        </p:nvPicPr>
        <p:blipFill>
          <a:blip r:embed="rId3" cstate="print"/>
          <a:stretch>
            <a:fillRect/>
          </a:stretch>
        </p:blipFill>
        <p:spPr>
          <a:xfrm>
            <a:off x="2288941" y="1145382"/>
            <a:ext cx="5392449" cy="5030318"/>
          </a:xfrm>
          <a:prstGeom prst="rect">
            <a:avLst/>
          </a:prstGeom>
        </p:spPr>
      </p:pic>
      <p:sp>
        <p:nvSpPr>
          <p:cNvPr id="3" name="Explosion 1 2"/>
          <p:cNvSpPr/>
          <p:nvPr/>
        </p:nvSpPr>
        <p:spPr>
          <a:xfrm rot="4653366">
            <a:off x="1000780" y="1869787"/>
            <a:ext cx="2171468" cy="2161309"/>
          </a:xfrm>
          <a:prstGeom prst="irregularSeal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noFill/>
            </a:endParaRPr>
          </a:p>
        </p:txBody>
      </p:sp>
      <p:sp>
        <p:nvSpPr>
          <p:cNvPr id="9" name="TextBox 8"/>
          <p:cNvSpPr txBox="1"/>
          <p:nvPr/>
        </p:nvSpPr>
        <p:spPr>
          <a:xfrm rot="19111596">
            <a:off x="1397371" y="2389272"/>
            <a:ext cx="1435436" cy="923330"/>
          </a:xfrm>
          <a:prstGeom prst="rect">
            <a:avLst/>
          </a:prstGeom>
          <a:noFill/>
        </p:spPr>
        <p:txBody>
          <a:bodyPr wrap="square" rtlCol="0">
            <a:spAutoFit/>
          </a:bodyPr>
          <a:lstStyle/>
          <a:p>
            <a:pPr algn="ctr"/>
            <a:r>
              <a:rPr lang="en-US" sz="1350" i="1" dirty="0">
                <a:solidFill>
                  <a:schemeClr val="tx2"/>
                </a:solidFill>
              </a:rPr>
              <a:t>“</a:t>
            </a:r>
            <a:r>
              <a:rPr lang="en-US" i="1" dirty="0" err="1">
                <a:solidFill>
                  <a:schemeClr val="tx2"/>
                </a:solidFill>
              </a:rPr>
              <a:t>Ya</a:t>
            </a:r>
            <a:r>
              <a:rPr lang="en-US" i="1" dirty="0">
                <a:solidFill>
                  <a:schemeClr val="tx2"/>
                </a:solidFill>
              </a:rPr>
              <a:t> got to have </a:t>
            </a:r>
            <a:r>
              <a:rPr lang="en-US" i="1" dirty="0" err="1">
                <a:solidFill>
                  <a:schemeClr val="tx2"/>
                </a:solidFill>
              </a:rPr>
              <a:t>em</a:t>
            </a:r>
            <a:r>
              <a:rPr lang="en-US" i="1" dirty="0">
                <a:solidFill>
                  <a:schemeClr val="tx2"/>
                </a:solidFill>
              </a:rPr>
              <a:t> both…”</a:t>
            </a:r>
          </a:p>
        </p:txBody>
      </p:sp>
    </p:spTree>
    <p:extLst>
      <p:ext uri="{BB962C8B-B14F-4D97-AF65-F5344CB8AC3E}">
        <p14:creationId xmlns:p14="http://schemas.microsoft.com/office/powerpoint/2010/main" val="2605166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4861</TotalTime>
  <Words>2822</Words>
  <Application>Microsoft Office PowerPoint</Application>
  <PresentationFormat>On-screen Show (4:3)</PresentationFormat>
  <Paragraphs>704</Paragraphs>
  <Slides>46</Slides>
  <Notes>37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Cambria</vt:lpstr>
      <vt:lpstr>Times New Roman</vt:lpstr>
      <vt:lpstr>Wingdings</vt:lpstr>
      <vt:lpstr>Office Theme</vt:lpstr>
      <vt:lpstr>St. Croix County Wisconsin</vt:lpstr>
      <vt:lpstr>What is Broadband?</vt:lpstr>
      <vt:lpstr>Broadband=Many Different Flavors</vt:lpstr>
      <vt:lpstr>What Do We Mean Broadband?</vt:lpstr>
      <vt:lpstr>Speed Matters….</vt:lpstr>
      <vt:lpstr>PowerPoint Presentation</vt:lpstr>
      <vt:lpstr>PowerPoint Presentation</vt:lpstr>
      <vt:lpstr>Common Wireless Technologies</vt:lpstr>
      <vt:lpstr>Wired or Wireless?</vt:lpstr>
      <vt:lpstr>Broadband &amp; Economic Influencers</vt:lpstr>
      <vt:lpstr>Broadband and Impacts on Economic Development</vt:lpstr>
      <vt:lpstr>Economic Impacts of Broadband</vt:lpstr>
      <vt:lpstr>Growth Effects of GDP</vt:lpstr>
      <vt:lpstr>St. Croix County (http://ye.org) </vt:lpstr>
      <vt:lpstr>St. Croix County (http://ye.org) </vt:lpstr>
      <vt:lpstr>Demographics that Influence Broadband</vt:lpstr>
      <vt:lpstr>Population/Household Density</vt:lpstr>
      <vt:lpstr>Broadband Infrastructure (St. Croix County)</vt:lpstr>
      <vt:lpstr>LinkWISCONSIN Maps</vt:lpstr>
      <vt:lpstr>LinkWISCONSIN Maps</vt:lpstr>
      <vt:lpstr>Broadband Expansion Grant (Eligible Areas in St. Croix County)</vt:lpstr>
      <vt:lpstr>Technology Coverage (in St. Croix)</vt:lpstr>
      <vt:lpstr>Potential Partners?</vt:lpstr>
      <vt:lpstr>Access and Infrastructure</vt:lpstr>
      <vt:lpstr>Internet Service Providers (St. Croix County)</vt:lpstr>
      <vt:lpstr>Internet Service Providers (Within 10 Miles)</vt:lpstr>
      <vt:lpstr>Internet Service Providers (Adjacent Counties)</vt:lpstr>
      <vt:lpstr>Internet Service Providers (Adjacent Counties)</vt:lpstr>
      <vt:lpstr>Anchor Institutions</vt:lpstr>
      <vt:lpstr>Anchor Institutions</vt:lpstr>
      <vt:lpstr>PowerPoint Presentation</vt:lpstr>
      <vt:lpstr>Broadband Adoption (Residential Demand St. Croix)</vt:lpstr>
      <vt:lpstr>PowerPoint Presentation</vt:lpstr>
      <vt:lpstr>Broadband Adoption (Subscribership)</vt:lpstr>
      <vt:lpstr>Broadband Utilization</vt:lpstr>
      <vt:lpstr>Bandwidth Assessment Tool (BAT)</vt:lpstr>
      <vt:lpstr>Business &amp; Residential Data</vt:lpstr>
      <vt:lpstr>Provider Portal</vt:lpstr>
      <vt:lpstr>Business/Residential BAT Data</vt:lpstr>
      <vt:lpstr>Who are Your (adoption/utilization) partners?</vt:lpstr>
      <vt:lpstr>Resources to Get Started</vt:lpstr>
      <vt:lpstr>Questions?</vt:lpstr>
      <vt:lpstr>PowerPoint Presentation</vt:lpstr>
      <vt:lpstr>PowerPoint Presentation</vt:lpstr>
      <vt:lpstr>Broadband Community Development Process Adoption, Access or Both?</vt:lpstr>
      <vt:lpstr>Smart-phone Dependent Population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Hietpas</dc:creator>
  <cp:lastModifiedBy>Hietpas, Jill</cp:lastModifiedBy>
  <cp:revision>225</cp:revision>
  <cp:lastPrinted>2015-03-25T20:24:26Z</cp:lastPrinted>
  <dcterms:created xsi:type="dcterms:W3CDTF">2013-10-22T14:08:15Z</dcterms:created>
  <dcterms:modified xsi:type="dcterms:W3CDTF">2015-04-14T18:06:50Z</dcterms:modified>
</cp:coreProperties>
</file>